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4"/>
  </p:notesMasterIdLst>
  <p:handoutMasterIdLst>
    <p:handoutMasterId r:id="rId65"/>
  </p:handoutMasterIdLst>
  <p:sldIdLst>
    <p:sldId id="566" r:id="rId2"/>
    <p:sldId id="519" r:id="rId3"/>
    <p:sldId id="664" r:id="rId4"/>
    <p:sldId id="683" r:id="rId5"/>
    <p:sldId id="682" r:id="rId6"/>
    <p:sldId id="684" r:id="rId7"/>
    <p:sldId id="556" r:id="rId8"/>
    <p:sldId id="612" r:id="rId9"/>
    <p:sldId id="712" r:id="rId10"/>
    <p:sldId id="665" r:id="rId11"/>
    <p:sldId id="666" r:id="rId12"/>
    <p:sldId id="667" r:id="rId13"/>
    <p:sldId id="668" r:id="rId14"/>
    <p:sldId id="573" r:id="rId15"/>
    <p:sldId id="630" r:id="rId16"/>
    <p:sldId id="561" r:id="rId17"/>
    <p:sldId id="559" r:id="rId18"/>
    <p:sldId id="560" r:id="rId19"/>
    <p:sldId id="692" r:id="rId20"/>
    <p:sldId id="693" r:id="rId21"/>
    <p:sldId id="694" r:id="rId22"/>
    <p:sldId id="709" r:id="rId23"/>
    <p:sldId id="639" r:id="rId24"/>
    <p:sldId id="686" r:id="rId25"/>
    <p:sldId id="687" r:id="rId26"/>
    <p:sldId id="688" r:id="rId27"/>
    <p:sldId id="689" r:id="rId28"/>
    <p:sldId id="690" r:id="rId29"/>
    <p:sldId id="691" r:id="rId30"/>
    <p:sldId id="713" r:id="rId31"/>
    <p:sldId id="695" r:id="rId32"/>
    <p:sldId id="673" r:id="rId33"/>
    <p:sldId id="674" r:id="rId34"/>
    <p:sldId id="676" r:id="rId35"/>
    <p:sldId id="704" r:id="rId36"/>
    <p:sldId id="675" r:id="rId37"/>
    <p:sldId id="705" r:id="rId38"/>
    <p:sldId id="714" r:id="rId39"/>
    <p:sldId id="678" r:id="rId40"/>
    <p:sldId id="645" r:id="rId41"/>
    <p:sldId id="679" r:id="rId42"/>
    <p:sldId id="680" r:id="rId43"/>
    <p:sldId id="681" r:id="rId44"/>
    <p:sldId id="685" r:id="rId45"/>
    <p:sldId id="661" r:id="rId46"/>
    <p:sldId id="660" r:id="rId47"/>
    <p:sldId id="597" r:id="rId48"/>
    <p:sldId id="602" r:id="rId49"/>
    <p:sldId id="627" r:id="rId50"/>
    <p:sldId id="658" r:id="rId51"/>
    <p:sldId id="699" r:id="rId52"/>
    <p:sldId id="696" r:id="rId53"/>
    <p:sldId id="700" r:id="rId54"/>
    <p:sldId id="701" r:id="rId55"/>
    <p:sldId id="702" r:id="rId56"/>
    <p:sldId id="706" r:id="rId57"/>
    <p:sldId id="703" r:id="rId58"/>
    <p:sldId id="707" r:id="rId59"/>
    <p:sldId id="708" r:id="rId60"/>
    <p:sldId id="618" r:id="rId61"/>
    <p:sldId id="611" r:id="rId62"/>
    <p:sldId id="547" r:id="rId63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0" userDrawn="1">
          <p15:clr>
            <a:srgbClr val="A4A3A4"/>
          </p15:clr>
        </p15:guide>
        <p15:guide id="3" pos="29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9900"/>
    <a:srgbClr val="FF6600"/>
    <a:srgbClr val="FF6699"/>
    <a:srgbClr val="C00000"/>
    <a:srgbClr val="AD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405" autoAdjust="0"/>
  </p:normalViewPr>
  <p:slideViewPr>
    <p:cSldViewPr snapToGrid="0">
      <p:cViewPr varScale="1">
        <p:scale>
          <a:sx n="85" d="100"/>
          <a:sy n="85" d="100"/>
        </p:scale>
        <p:origin x="1354" y="58"/>
      </p:cViewPr>
      <p:guideLst>
        <p:guide orient="horz" pos="2160"/>
        <p:guide pos="2700"/>
        <p:guide pos="29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56551" y="0"/>
            <a:ext cx="3026833" cy="465797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301D5713-BBD4-4746-9D4F-5B95B6FBF14A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17905"/>
            <a:ext cx="3026833" cy="465796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56551" y="8817905"/>
            <a:ext cx="3026833" cy="465796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3292F07F-C2FB-4AF2-9C9D-958CC92EF4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68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0"/>
            <a:ext cx="3026833" cy="465797"/>
          </a:xfrm>
          <a:prstGeom prst="rect">
            <a:avLst/>
          </a:prstGeom>
        </p:spPr>
        <p:txBody>
          <a:bodyPr vert="horz" lIns="92953" tIns="46477" rIns="92953" bIns="46477" rtlCol="0"/>
          <a:lstStyle>
            <a:lvl1pPr algn="r">
              <a:defRPr sz="1200"/>
            </a:lvl1pPr>
          </a:lstStyle>
          <a:p>
            <a:fld id="{F7BE7139-D38C-4046-9482-29687373720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3" tIns="46477" rIns="92953" bIns="464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0"/>
            <a:ext cx="5588000" cy="3655457"/>
          </a:xfrm>
          <a:prstGeom prst="rect">
            <a:avLst/>
          </a:prstGeom>
        </p:spPr>
        <p:txBody>
          <a:bodyPr vert="horz" lIns="92953" tIns="46477" rIns="92953" bIns="4647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5"/>
            <a:ext cx="3026833" cy="465796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5"/>
            <a:ext cx="3026833" cy="465796"/>
          </a:xfrm>
          <a:prstGeom prst="rect">
            <a:avLst/>
          </a:prstGeom>
        </p:spPr>
        <p:txBody>
          <a:bodyPr vert="horz" lIns="92953" tIns="46477" rIns="92953" bIns="46477" rtlCol="0" anchor="b"/>
          <a:lstStyle>
            <a:lvl1pPr algn="r">
              <a:defRPr sz="1200"/>
            </a:lvl1pPr>
          </a:lstStyle>
          <a:p>
            <a:fld id="{5E0B3BA0-71C4-49E9-B9B0-9D4C2C017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7A26-874A-48F0-B382-6E8EAAAD366D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8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C0B1-C34E-4CB4-A377-891F9321D96A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0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1158-C15E-4A97-9103-2B8999E0CF3A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2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CBA4-773F-4754-91B6-7393ADC4507B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2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E0CC-D795-474A-9379-AB7E188AC830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2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7BA9-5D48-4609-8048-411099A6219F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0E2E-4DFC-4BCF-AD34-F52BA41536C4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97CFC64-A952-4D25-9B7A-15A6425CDEB0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E9CB2-2897-44F3-B96C-AE93A821D237}" type="slidenum">
              <a:rPr lang="en-US" smtClean="0">
                <a:solidFill>
                  <a:srgbClr val="696464"/>
                </a:solidFill>
              </a:rPr>
              <a:pPr/>
              <a:t>‹#›</a:t>
            </a:fld>
            <a:endParaRPr lang="en-US">
              <a:solidFill>
                <a:srgbClr val="69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B0B1-7657-4ACA-850F-059783472B03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0433A9-C9E7-419F-9ED4-5C25F3346859}" type="datetime1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E9CB2-2897-44F3-B96C-AE93A821D2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zhou74@asu.edu" TargetMode="External"/><Relationship Id="rId2" Type="http://schemas.openxmlformats.org/officeDocument/2006/relationships/hyperlink" Target="mailto:jliu215@asu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mailto:pitu@a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6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0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tzig%E2%80%93Wolfe_decomposition" TargetMode="External"/><Relationship Id="rId2" Type="http://schemas.openxmlformats.org/officeDocument/2006/relationships/hyperlink" Target="https://doi.org/10.1016/j.trc.2017.09.006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web.stanford.edu/~boyd/papers/pdf/admm_slides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1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7981" y="696710"/>
            <a:ext cx="8688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 smtClean="0">
                <a:solidFill>
                  <a:srgbClr val="800000"/>
                </a:solidFill>
              </a:rPr>
              <a:t>Problem </a:t>
            </a:r>
            <a:r>
              <a:rPr lang="en-US" sz="3000" b="1" dirty="0">
                <a:solidFill>
                  <a:srgbClr val="800000"/>
                </a:solidFill>
              </a:rPr>
              <a:t>decomposition and approximation for shared mobility </a:t>
            </a:r>
            <a:r>
              <a:rPr lang="en-US" sz="3000" b="1" dirty="0" smtClean="0">
                <a:solidFill>
                  <a:srgbClr val="800000"/>
                </a:solidFill>
              </a:rPr>
              <a:t>applications with endogenous congestion: </a:t>
            </a:r>
            <a:r>
              <a:rPr lang="en-US" sz="3000" b="1" dirty="0">
                <a:solidFill>
                  <a:srgbClr val="800000"/>
                </a:solidFill>
              </a:rPr>
              <a:t>i</a:t>
            </a:r>
            <a:r>
              <a:rPr lang="en-US" sz="3000" b="1" dirty="0" smtClean="0">
                <a:solidFill>
                  <a:srgbClr val="800000"/>
                </a:solidFill>
              </a:rPr>
              <a:t>ntegrated </a:t>
            </a:r>
            <a:r>
              <a:rPr lang="en-US" sz="3000" b="1" dirty="0">
                <a:solidFill>
                  <a:srgbClr val="800000"/>
                </a:solidFill>
              </a:rPr>
              <a:t>vehicle assignment and routing in capacitated transportation networks</a:t>
            </a:r>
            <a:r>
              <a:rPr lang="en-US" sz="3000" b="1" dirty="0" smtClean="0">
                <a:solidFill>
                  <a:srgbClr val="800000"/>
                </a:solidFill>
              </a:rPr>
              <a:t>: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8334" y="2864588"/>
            <a:ext cx="7741029" cy="273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sz="2000" dirty="0">
                <a:solidFill>
                  <a:srgbClr val="800000"/>
                </a:solidFill>
              </a:rPr>
              <a:t>Jiangtao Liu (</a:t>
            </a:r>
            <a:r>
              <a:rPr lang="en-US" sz="2000" dirty="0">
                <a:solidFill>
                  <a:srgbClr val="0070C0"/>
                </a:solidFill>
                <a:hlinkClick r:id="rId2"/>
              </a:rPr>
              <a:t>jliu215@asu.edu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</a:p>
          <a:p>
            <a:pPr algn="ctr">
              <a:spcAft>
                <a:spcPts val="150"/>
              </a:spcAft>
            </a:pPr>
            <a:r>
              <a:rPr lang="en-US" sz="2000" dirty="0" err="1">
                <a:solidFill>
                  <a:srgbClr val="800000"/>
                </a:solidFill>
              </a:rPr>
              <a:t>Xuesong</a:t>
            </a:r>
            <a:r>
              <a:rPr lang="en-US" sz="2000" dirty="0">
                <a:solidFill>
                  <a:srgbClr val="800000"/>
                </a:solidFill>
              </a:rPr>
              <a:t> Zhou (</a:t>
            </a:r>
            <a:r>
              <a:rPr lang="en-US" sz="2000" dirty="0">
                <a:solidFill>
                  <a:srgbClr val="FF9900"/>
                </a:solidFill>
                <a:hlinkClick r:id="rId3"/>
              </a:rPr>
              <a:t>xzhou74@asu.edu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</a:p>
          <a:p>
            <a:pPr algn="ctr">
              <a:spcAft>
                <a:spcPts val="150"/>
              </a:spcAft>
            </a:pPr>
            <a:r>
              <a:rPr lang="en-US" sz="2000" dirty="0"/>
              <a:t>School of Sustainable Engineering and the Built Environment</a:t>
            </a:r>
          </a:p>
          <a:p>
            <a:pPr algn="ctr">
              <a:spcAft>
                <a:spcPts val="150"/>
              </a:spcAft>
            </a:pPr>
            <a:endParaRPr lang="en-US" sz="2000" dirty="0"/>
          </a:p>
          <a:p>
            <a:pPr algn="ctr">
              <a:spcAft>
                <a:spcPts val="150"/>
              </a:spcAft>
            </a:pPr>
            <a:r>
              <a:rPr lang="en-US" sz="2000" dirty="0" err="1">
                <a:solidFill>
                  <a:srgbClr val="800000"/>
                </a:solidFill>
              </a:rPr>
              <a:t>Pitu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Mirchandani</a:t>
            </a:r>
            <a:r>
              <a:rPr lang="en-US" sz="2000" dirty="0">
                <a:solidFill>
                  <a:srgbClr val="800000"/>
                </a:solidFill>
              </a:rPr>
              <a:t> (</a:t>
            </a:r>
            <a:r>
              <a:rPr lang="en-US" sz="2000" u="sng" dirty="0">
                <a:solidFill>
                  <a:srgbClr val="0070C0"/>
                </a:solidFill>
                <a:hlinkClick r:id="rId4"/>
              </a:rPr>
              <a:t>pitu@asu.edu</a:t>
            </a:r>
            <a:r>
              <a:rPr lang="en-US" sz="2000" dirty="0">
                <a:solidFill>
                  <a:srgbClr val="800000"/>
                </a:solidFill>
              </a:rPr>
              <a:t>)</a:t>
            </a:r>
          </a:p>
          <a:p>
            <a:pPr algn="ctr">
              <a:spcAft>
                <a:spcPts val="150"/>
              </a:spcAft>
            </a:pPr>
            <a:r>
              <a:rPr lang="en-US" sz="2000" dirty="0"/>
              <a:t>School of Computing, Informatics, and Decision Systems </a:t>
            </a:r>
            <a:r>
              <a:rPr lang="en-US" sz="2000" dirty="0" smtClean="0"/>
              <a:t>Engineering</a:t>
            </a:r>
          </a:p>
          <a:p>
            <a:pPr algn="ctr">
              <a:spcAft>
                <a:spcPts val="150"/>
              </a:spcAft>
            </a:pPr>
            <a:endParaRPr lang="en-US" sz="2000" dirty="0">
              <a:solidFill>
                <a:srgbClr val="800000"/>
              </a:solidFill>
            </a:endParaRPr>
          </a:p>
          <a:p>
            <a:pPr algn="ctr">
              <a:spcAft>
                <a:spcPts val="150"/>
              </a:spcAft>
            </a:pPr>
            <a:r>
              <a:rPr lang="en-US" sz="2000" dirty="0">
                <a:solidFill>
                  <a:srgbClr val="800000"/>
                </a:solidFill>
              </a:rPr>
              <a:t>Arizona State University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68" y="5611632"/>
            <a:ext cx="1999169" cy="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18" y="1046833"/>
            <a:ext cx="5917222" cy="4696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906" y="1119882"/>
            <a:ext cx="214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Link Capacity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402" y="1898629"/>
            <a:ext cx="214745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Without link capacity:</a:t>
            </a:r>
          </a:p>
          <a:p>
            <a:r>
              <a:rPr lang="en-US" sz="1600" dirty="0"/>
              <a:t>Total cost is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402" y="4247126"/>
            <a:ext cx="214745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With link capacity:</a:t>
            </a:r>
          </a:p>
          <a:p>
            <a:r>
              <a:rPr lang="en-US" sz="1600" dirty="0"/>
              <a:t>Total cost is 15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92283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050" y="43178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2. Key Elements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90" y="1427996"/>
            <a:ext cx="6582156" cy="47069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083" y="1103123"/>
            <a:ext cx="403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System Optimal Coordination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5453" y="3412122"/>
            <a:ext cx="195513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Without coordination (selfish routing):</a:t>
            </a:r>
          </a:p>
          <a:p>
            <a:r>
              <a:rPr lang="en-US" sz="1400" dirty="0"/>
              <a:t>Total cost is 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4762" y="3627566"/>
            <a:ext cx="171865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With coordination:</a:t>
            </a:r>
          </a:p>
          <a:p>
            <a:r>
              <a:rPr lang="en-US" sz="1400" dirty="0"/>
              <a:t>Total cost is 9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85891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8050" y="43178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2. Key Elements</a:t>
            </a:r>
          </a:p>
        </p:txBody>
      </p:sp>
    </p:spTree>
    <p:extLst>
      <p:ext uri="{BB962C8B-B14F-4D97-AF65-F5344CB8AC3E}">
        <p14:creationId xmlns:p14="http://schemas.microsoft.com/office/powerpoint/2010/main" val="15968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8" y="1511665"/>
            <a:ext cx="7900407" cy="28982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1405" y="1050000"/>
            <a:ext cx="403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Time windows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888" y="4652054"/>
            <a:ext cx="787147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red vehicle </a:t>
            </a:r>
            <a:r>
              <a:rPr lang="en-US" sz="1600" dirty="0"/>
              <a:t>can wait until </a:t>
            </a:r>
            <a:r>
              <a:rPr lang="en-US" sz="1600" dirty="0">
                <a:solidFill>
                  <a:srgbClr val="C00000"/>
                </a:solidFill>
              </a:rPr>
              <a:t>time 3</a:t>
            </a:r>
            <a:r>
              <a:rPr lang="en-US" sz="1600" dirty="0"/>
              <a:t> to pick up passenger 2, so the </a:t>
            </a:r>
            <a:r>
              <a:rPr lang="en-US" sz="1600" dirty="0">
                <a:solidFill>
                  <a:srgbClr val="0070C0"/>
                </a:solidFill>
              </a:rPr>
              <a:t>blue vehicle </a:t>
            </a:r>
            <a:r>
              <a:rPr lang="en-US" sz="1600" dirty="0"/>
              <a:t>can pick up passenger 1 at </a:t>
            </a:r>
            <a:r>
              <a:rPr lang="en-US" sz="1600" dirty="0">
                <a:solidFill>
                  <a:srgbClr val="0070C0"/>
                </a:solidFill>
              </a:rPr>
              <a:t>exact time 3</a:t>
            </a:r>
            <a:r>
              <a:rPr lang="en-US" sz="1600" dirty="0"/>
              <a:t>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00" dirty="0"/>
              <a:t>The optimal result doesn’t only optimize the </a:t>
            </a:r>
            <a:r>
              <a:rPr lang="en-US" sz="1600" dirty="0">
                <a:solidFill>
                  <a:srgbClr val="C00000"/>
                </a:solidFill>
              </a:rPr>
              <a:t>vehicle routing</a:t>
            </a:r>
            <a:r>
              <a:rPr lang="en-US" sz="1600" dirty="0"/>
              <a:t>, but also the </a:t>
            </a:r>
            <a:r>
              <a:rPr lang="en-US" sz="1600" dirty="0">
                <a:solidFill>
                  <a:srgbClr val="0070C0"/>
                </a:solidFill>
              </a:rPr>
              <a:t>departure time </a:t>
            </a:r>
            <a:r>
              <a:rPr lang="en-US" sz="1600" dirty="0"/>
              <a:t>of picked up passengers.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9473" y="3628159"/>
            <a:ext cx="1239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Total cost is 9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904361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8050" y="43178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2. Key Elements</a:t>
            </a:r>
          </a:p>
        </p:txBody>
      </p:sp>
    </p:spTree>
    <p:extLst>
      <p:ext uri="{BB962C8B-B14F-4D97-AF65-F5344CB8AC3E}">
        <p14:creationId xmlns:p14="http://schemas.microsoft.com/office/powerpoint/2010/main" val="120553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4" y="1624614"/>
            <a:ext cx="7764455" cy="28365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5453" y="993044"/>
            <a:ext cx="5111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Ridesharing (vehicle carrying capacity)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6214" y="4905452"/>
            <a:ext cx="803314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the red vehicle’s </a:t>
            </a:r>
            <a:r>
              <a:rPr lang="en-US" dirty="0">
                <a:solidFill>
                  <a:srgbClr val="002060"/>
                </a:solidFill>
              </a:rPr>
              <a:t>carrying capacity </a:t>
            </a:r>
            <a:r>
              <a:rPr lang="en-US" dirty="0"/>
              <a:t>is increased to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, the total cost is reduced to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from 9;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Only the red vehicle is required to serve the trip requests.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0545" y="4218854"/>
            <a:ext cx="151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Total cost is 4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7665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8050" y="431784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2. Key Elements</a:t>
            </a:r>
          </a:p>
        </p:txBody>
      </p:sp>
    </p:spTree>
    <p:extLst>
      <p:ext uri="{BB962C8B-B14F-4D97-AF65-F5344CB8AC3E}">
        <p14:creationId xmlns:p14="http://schemas.microsoft.com/office/powerpoint/2010/main" val="169912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36055"/>
              </p:ext>
            </p:extLst>
          </p:nvPr>
        </p:nvGraphicFramePr>
        <p:xfrm>
          <a:off x="390525" y="1956371"/>
          <a:ext cx="8202044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" name="Visio" r:id="rId3" imgW="12441027" imgH="4488048" progId="Visio.Drawing.11">
                  <p:embed/>
                </p:oleObj>
              </mc:Choice>
              <mc:Fallback>
                <p:oleObj name="Visio" r:id="rId3" imgW="12441027" imgH="44880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956371"/>
                        <a:ext cx="8202044" cy="3251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8078" y="5449718"/>
            <a:ext cx="65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virtual pick-up and drop-off nodes and links for each passenger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525" y="1252043"/>
            <a:ext cx="828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Passenger trip requests: </a:t>
            </a:r>
            <a:r>
              <a:rPr lang="en-US" sz="2000" b="1" dirty="0">
                <a:solidFill>
                  <a:srgbClr val="C00000"/>
                </a:solidFill>
              </a:rPr>
              <a:t>pickup and drop-off locations and time windows</a:t>
            </a:r>
          </a:p>
        </p:txBody>
      </p:sp>
    </p:spTree>
    <p:extLst>
      <p:ext uri="{BB962C8B-B14F-4D97-AF65-F5344CB8AC3E}">
        <p14:creationId xmlns:p14="http://schemas.microsoft.com/office/powerpoint/2010/main" val="393331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0525" y="1306552"/>
                <a:ext cx="8018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Time-extended Space-time network construction for physical path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1→2→4→6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306552"/>
                <a:ext cx="80188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136048" y="2042490"/>
            <a:ext cx="242140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Arc (</a:t>
            </a:r>
            <a:r>
              <a:rPr lang="en-US" dirty="0" err="1"/>
              <a:t>i,j,t,s</a:t>
            </a:r>
            <a:r>
              <a:rPr lang="en-US" dirty="0"/>
              <a:t>) with capacity</a:t>
            </a:r>
          </a:p>
          <a:p>
            <a:pPr>
              <a:lnSpc>
                <a:spcPct val="150000"/>
              </a:lnSpc>
            </a:pPr>
            <a:r>
              <a:rPr lang="en-US" dirty="0"/>
              <a:t>Vertex (</a:t>
            </a:r>
            <a:r>
              <a:rPr lang="en-US" dirty="0" err="1"/>
              <a:t>i,t</a:t>
            </a:r>
            <a:r>
              <a:rPr lang="en-US" dirty="0"/>
              <a:t>), (</a:t>
            </a:r>
            <a:r>
              <a:rPr lang="en-US" dirty="0" err="1"/>
              <a:t>j,s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Passenger pickup </a:t>
            </a:r>
            <a:r>
              <a:rPr lang="en-US" dirty="0">
                <a:solidFill>
                  <a:srgbClr val="C00000"/>
                </a:solidFill>
              </a:rPr>
              <a:t>time windows and locations </a:t>
            </a:r>
            <a:r>
              <a:rPr lang="en-US" dirty="0"/>
              <a:t>are </a:t>
            </a:r>
            <a:r>
              <a:rPr lang="en-US" dirty="0">
                <a:solidFill>
                  <a:srgbClr val="C00000"/>
                </a:solidFill>
              </a:rPr>
              <a:t>embedded</a:t>
            </a:r>
            <a:r>
              <a:rPr lang="en-US" dirty="0"/>
              <a:t> in this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1163" y="5300888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Space-time network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90525" y="2026315"/>
          <a:ext cx="5745523" cy="292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2" name="Visio" r:id="rId7" imgW="5245982" imgH="2665872" progId="Visio.Drawing.11">
                  <p:embed/>
                </p:oleObj>
              </mc:Choice>
              <mc:Fallback>
                <p:oleObj name="Visio" r:id="rId7" imgW="5245982" imgH="26658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2026315"/>
                        <a:ext cx="5745523" cy="29241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6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525" y="1222209"/>
            <a:ext cx="79555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Vehicle Carrying States for passenger pickup and drop-off</a:t>
            </a:r>
            <a:r>
              <a:rPr lang="en-US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dirty="0"/>
              <a:t>which passengers are being carried by this vehicle: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To record the </a:t>
            </a:r>
            <a:r>
              <a:rPr lang="en-US" b="1" dirty="0">
                <a:solidFill>
                  <a:srgbClr val="002060"/>
                </a:solidFill>
              </a:rPr>
              <a:t>passenger service status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		</a:t>
            </a:r>
            <a:r>
              <a:rPr lang="en-US" dirty="0"/>
              <a:t>0: the passenger is not served;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	1: under served (picked up but not delivered);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	2: finished (delivered)</a:t>
            </a:r>
          </a:p>
          <a:p>
            <a:pPr lvl="2"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r>
              <a:rPr lang="en-US" b="1" dirty="0"/>
              <a:t>Example: </a:t>
            </a:r>
            <a:r>
              <a:rPr lang="en-US" dirty="0"/>
              <a:t>In the case: if vehicle capacity is 1 and 2 passengers trip requests,</a:t>
            </a:r>
          </a:p>
          <a:p>
            <a:pPr>
              <a:lnSpc>
                <a:spcPct val="150000"/>
              </a:lnSpc>
            </a:pPr>
            <a:r>
              <a:rPr lang="en-US" dirty="0"/>
              <a:t>All possible states: [ ], [1[1]], [1[2]], [2[1]] or [2[2]]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Rounded Rectangle 2"/>
          <p:cNvSpPr/>
          <p:nvPr/>
        </p:nvSpPr>
        <p:spPr>
          <a:xfrm>
            <a:off x="390525" y="1291312"/>
            <a:ext cx="7877155" cy="7966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77" y="3066456"/>
            <a:ext cx="889395" cy="894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364" y="1354802"/>
            <a:ext cx="367795" cy="284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75" y="1654499"/>
            <a:ext cx="919772" cy="3772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0525" y="2531184"/>
            <a:ext cx="7877155" cy="17083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107492"/>
              </p:ext>
            </p:extLst>
          </p:nvPr>
        </p:nvGraphicFramePr>
        <p:xfrm>
          <a:off x="508911" y="2245246"/>
          <a:ext cx="7826387" cy="328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7" name="Visio" r:id="rId3" imgW="4975849" imgH="2086992" progId="Visio.Drawing.11">
                  <p:embed/>
                </p:oleObj>
              </mc:Choice>
              <mc:Fallback>
                <p:oleObj name="Visio" r:id="rId3" imgW="4975849" imgH="208699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11" y="2245246"/>
                        <a:ext cx="7826387" cy="3283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6157" y="1295213"/>
            <a:ext cx="7690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Vehicle State Transition with </a:t>
            </a:r>
            <a:r>
              <a:rPr lang="en-US" sz="2000" dirty="0">
                <a:solidFill>
                  <a:srgbClr val="C00000"/>
                </a:solidFill>
              </a:rPr>
              <a:t>specific pickup and drop-off locations </a:t>
            </a:r>
            <a:r>
              <a:rPr lang="en-US" sz="2000" dirty="0">
                <a:solidFill>
                  <a:srgbClr val="002060"/>
                </a:solidFill>
              </a:rPr>
              <a:t>within </a:t>
            </a:r>
            <a:r>
              <a:rPr lang="en-US" sz="2000" dirty="0">
                <a:solidFill>
                  <a:srgbClr val="C00000"/>
                </a:solidFill>
              </a:rPr>
              <a:t>time windows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29346" y="3886974"/>
            <a:ext cx="2692399" cy="34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12061" y="5608103"/>
            <a:ext cx="340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Vehicle carrying state transition graph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2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2680"/>
              </p:ext>
            </p:extLst>
          </p:nvPr>
        </p:nvGraphicFramePr>
        <p:xfrm>
          <a:off x="390525" y="1596892"/>
          <a:ext cx="8018838" cy="407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" name="Visio" r:id="rId3" imgW="11624793" imgH="6203520" progId="Visio.Drawing.11">
                  <p:embed/>
                </p:oleObj>
              </mc:Choice>
              <mc:Fallback>
                <p:oleObj name="Visio" r:id="rId3" imgW="11624793" imgH="6203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596892"/>
                        <a:ext cx="8018838" cy="4079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63434" y="1182853"/>
            <a:ext cx="655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One possible vehicle trajectory in a space-time-state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225" y="2856421"/>
                <a:ext cx="1671188" cy="113107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800000"/>
                    </a:solidFill>
                  </a:rPr>
                  <a:t>Vertex: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dirty="0">
                  <a:solidFill>
                    <a:srgbClr val="8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800000"/>
                    </a:solidFill>
                  </a:rPr>
                  <a:t>Arc: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dirty="0" err="1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500" i="1" dirty="0">
                        <a:solidFill>
                          <a:srgbClr val="800000"/>
                        </a:solidFill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sz="15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99" y="2665562"/>
                <a:ext cx="2228251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2446" b="-414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60350" y="5571182"/>
            <a:ext cx="66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3694" y="1707865"/>
            <a:ext cx="84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9700" y="3094095"/>
            <a:ext cx="84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1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063226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Arc-based agent-based formulation: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599" y="5265126"/>
            <a:ext cx="71371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Remark</a:t>
            </a:r>
            <a:r>
              <a:rPr lang="en-US" dirty="0"/>
              <a:t>: state definition </a:t>
            </a:r>
            <a:r>
              <a:rPr lang="en-US" i="1" dirty="0">
                <a:solidFill>
                  <a:srgbClr val="800000"/>
                </a:solidFill>
              </a:rPr>
              <a:t>w</a:t>
            </a:r>
            <a:r>
              <a:rPr lang="en-US" dirty="0"/>
              <a:t> differs for passenger pickup only and passenger pickup and drop-off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99" y="1705483"/>
            <a:ext cx="8113059" cy="31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t>2</a:t>
            </a:fld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513936" y="1769474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2. Key Elements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13936" y="2463085"/>
            <a:ext cx="60776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3. Space-Time-State Network Flow Models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1513936" y="3776915"/>
            <a:ext cx="59859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5. </a:t>
            </a:r>
            <a:r>
              <a:rPr lang="en-US" sz="2000" dirty="0">
                <a:latin typeface="Calibri" panose="020F0502020204030204" pitchFamily="34" charset="0"/>
              </a:rPr>
              <a:t>Decomposition: Column-pool based approximation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78993" y="340589"/>
            <a:ext cx="2199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32493" y="4478424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+mn-lt"/>
              </a:rPr>
              <a:t>6. Discussion and Preliminary Experiments</a:t>
            </a:r>
            <a:endParaRPr lang="zh-CN" altLang="de-DE" sz="2000" dirty="0">
              <a:latin typeface="+mn-lt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522270" y="104067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513937" y="1104096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+mn-lt"/>
              </a:rPr>
              <a:t>1. Introduction</a:t>
            </a:r>
            <a:endParaRPr lang="zh-CN" altLang="de-DE" sz="2000" dirty="0">
              <a:latin typeface="+mn-lt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513936" y="1733073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513935" y="2406982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13934" y="3714024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1522269" y="4400606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542717" y="5145705"/>
            <a:ext cx="58759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+mn-lt"/>
              </a:rPr>
              <a:t>7. Summary</a:t>
            </a:r>
            <a:endParaRPr lang="zh-CN" altLang="de-DE" sz="2000" dirty="0">
              <a:latin typeface="+mn-lt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1532493" y="5067887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68" y="5772826"/>
            <a:ext cx="1999169" cy="523700"/>
          </a:xfrm>
          <a:prstGeom prst="rect">
            <a:avLst/>
          </a:prstGeom>
        </p:spPr>
      </p:pic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527791" y="3098037"/>
            <a:ext cx="58908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168275" indent="-168275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20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  <a:lvl2pPr marL="190500" indent="266700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2pPr>
            <a:lvl3pPr marL="371475" indent="-179388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6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547688" indent="-174625" algn="l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tabLst>
                <a:tab pos="8521700" algn="r"/>
              </a:tabLst>
              <a:defRPr sz="14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4pPr>
            <a:lvl5pPr marL="1511300" indent="-328613" algn="l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5pPr>
            <a:lvl6pPr marL="19685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6pPr>
            <a:lvl7pPr marL="24257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7pPr>
            <a:lvl8pPr marL="28829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8pPr>
            <a:lvl9pPr marL="3340100" indent="-328613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8521700" algn="r"/>
              </a:tabLst>
              <a:defRPr sz="1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9pPr>
          </a:lstStyle>
          <a:p>
            <a:pPr lvl="1" indent="0">
              <a:buNone/>
            </a:pPr>
            <a:r>
              <a:rPr lang="en-US" altLang="zh-CN" sz="2000" dirty="0">
                <a:latin typeface="Calibri" panose="020F0502020204030204" pitchFamily="34" charset="0"/>
              </a:rPr>
              <a:t>4. </a:t>
            </a:r>
            <a:r>
              <a:rPr lang="en-US" sz="2000" dirty="0">
                <a:latin typeface="Calibri" panose="020F0502020204030204" pitchFamily="34" charset="0"/>
              </a:rPr>
              <a:t>Decomposition: </a:t>
            </a:r>
            <a:r>
              <a:rPr lang="en-US" sz="2000" dirty="0" err="1">
                <a:latin typeface="Calibri" panose="020F0502020204030204" pitchFamily="34" charset="0"/>
              </a:rPr>
              <a:t>Dantzig</a:t>
            </a:r>
            <a:r>
              <a:rPr lang="en-US" sz="2000" dirty="0">
                <a:latin typeface="Calibri" panose="020F0502020204030204" pitchFamily="34" charset="0"/>
              </a:rPr>
              <a:t>-Wolfe decomposition</a:t>
            </a:r>
            <a:endParaRPr lang="zh-CN" altLang="de-DE" sz="2000" dirty="0">
              <a:latin typeface="Calibri" panose="020F0502020204030204" pitchFamily="34" charset="0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1518553" y="3035146"/>
            <a:ext cx="6060933" cy="415498"/>
          </a:xfrm>
          <a:prstGeom prst="rect">
            <a:avLst/>
          </a:prstGeom>
          <a:noFill/>
          <a:ln w="63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6763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063226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Path-based flow-based formulation: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0525" y="1447432"/>
            <a:ext cx="80188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Assumptions: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grouped by its origin, destination and required service time period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All possible paths of vehicle groups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can be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enumerated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 advance.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(3) The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space-time-state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path of each vehicle group has the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mapping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information about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vehicle-to-passenger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vehicle-to-arc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relation.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099111"/>
              </p:ext>
            </p:extLst>
          </p:nvPr>
        </p:nvGraphicFramePr>
        <p:xfrm>
          <a:off x="956442" y="3118630"/>
          <a:ext cx="6247229" cy="317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Visio" r:id="rId4" imgW="11624793" imgH="6203520" progId="Visio.Drawing.11">
                  <p:embed/>
                </p:oleObj>
              </mc:Choice>
              <mc:Fallback>
                <p:oleObj name="Visio" r:id="rId4" imgW="11624793" imgH="6203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442" y="3118630"/>
                        <a:ext cx="6247229" cy="31783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0525" y="3445002"/>
            <a:ext cx="14039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Pick up passenger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3671" y="3446608"/>
            <a:ext cx="14039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Drop off passenger 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94452" y="3869767"/>
            <a:ext cx="1863148" cy="8380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823980" y="4091333"/>
            <a:ext cx="2945608" cy="7922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8050" y="4560463"/>
            <a:ext cx="14039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Space-time arc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794452" y="4883628"/>
            <a:ext cx="1625601" cy="648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709" y="3284984"/>
            <a:ext cx="496062" cy="4499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94" y="4884964"/>
            <a:ext cx="763058" cy="5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063226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Path-based flow-based formulation: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090343"/>
            <a:ext cx="8409363" cy="27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8050" y="436199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3. Space-time-state network and model formulation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0525" y="1228589"/>
            <a:ext cx="346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Simplified format of our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365" y="4227590"/>
            <a:ext cx="1681095" cy="2049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05" y="4470904"/>
            <a:ext cx="1987623" cy="801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816" y="2918094"/>
            <a:ext cx="2694241" cy="819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048" y="1603647"/>
            <a:ext cx="2329683" cy="954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339" y="2272415"/>
            <a:ext cx="1352550" cy="1619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86444" y="1716647"/>
            <a:ext cx="196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Primal 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092" y="4158977"/>
            <a:ext cx="25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Flow-balance constraint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0525" y="4795621"/>
            <a:ext cx="255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Coupling constraint (trip request, link capacity)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5459" y="3082040"/>
            <a:ext cx="1165412" cy="99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87506" y="3840310"/>
            <a:ext cx="1165412" cy="99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0401" y="1198814"/>
            <a:ext cx="2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Lagrangian</a:t>
            </a:r>
            <a:r>
              <a:rPr lang="en-US" b="1" dirty="0"/>
              <a:t> Relaxation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10400" y="2576575"/>
            <a:ext cx="269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Cutting plan method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00048" y="3858258"/>
            <a:ext cx="32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Column generation/DW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01221" y="5466628"/>
            <a:ext cx="168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Restricted master problem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01310" y="5310712"/>
            <a:ext cx="256231" cy="360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64889" y="5759876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Subproblems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275477" y="5260485"/>
            <a:ext cx="412194" cy="54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50660" y="1606690"/>
            <a:ext cx="1471494" cy="8898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14101" y="3259515"/>
            <a:ext cx="130688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14101" y="3827726"/>
            <a:ext cx="1449715" cy="2151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C80E7FF8-0883-47ED-8706-53DA86EFFC8A}"/>
              </a:ext>
            </a:extLst>
          </p:cNvPr>
          <p:cNvSpPr/>
          <p:nvPr/>
        </p:nvSpPr>
        <p:spPr>
          <a:xfrm>
            <a:off x="5792460" y="1716647"/>
            <a:ext cx="220475" cy="3388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5D3C3B4-9109-4181-9F24-4180E81B3736}"/>
              </a:ext>
            </a:extLst>
          </p:cNvPr>
          <p:cNvSpPr/>
          <p:nvPr/>
        </p:nvSpPr>
        <p:spPr>
          <a:xfrm>
            <a:off x="6043747" y="2980107"/>
            <a:ext cx="220475" cy="3388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BB683B58-0731-4019-BF69-AF03D8328192}"/>
              </a:ext>
            </a:extLst>
          </p:cNvPr>
          <p:cNvSpPr/>
          <p:nvPr/>
        </p:nvSpPr>
        <p:spPr>
          <a:xfrm>
            <a:off x="7433886" y="4532822"/>
            <a:ext cx="220475" cy="3388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3046756-DCBD-4795-8700-56BBE7C68D36}"/>
              </a:ext>
            </a:extLst>
          </p:cNvPr>
          <p:cNvSpPr txBox="1"/>
          <p:nvPr/>
        </p:nvSpPr>
        <p:spPr>
          <a:xfrm>
            <a:off x="6012935" y="4208172"/>
            <a:ext cx="32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 Augmented </a:t>
            </a:r>
            <a:r>
              <a:rPr lang="en-US" b="1" dirty="0" err="1"/>
              <a:t>Lagrangian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3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5280" y="1356075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Objective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8596" y="2861943"/>
            <a:ext cx="252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Flow-balance constraint for each vehicle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0109" y="4472103"/>
            <a:ext cx="2125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Coupling constraints </a:t>
            </a:r>
            <a:r>
              <a:rPr lang="en-US" dirty="0"/>
              <a:t>(passenger pickup, road capacity)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18" y="1325855"/>
            <a:ext cx="5966691" cy="41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1651511"/>
            <a:ext cx="4461164" cy="19989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" y="4857406"/>
            <a:ext cx="2891130" cy="7973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168" y="2424225"/>
            <a:ext cx="3653699" cy="24805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0525" y="1115527"/>
            <a:ext cx="28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Restricted Master Problem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072" y="4352209"/>
            <a:ext cx="28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Sub-Problems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064000" y="3001819"/>
            <a:ext cx="1152595" cy="1516026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364783" y="3240908"/>
            <a:ext cx="1802385" cy="1929269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389245" y="3664483"/>
            <a:ext cx="2281882" cy="1744784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389246" y="4097533"/>
            <a:ext cx="2881091" cy="1519747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62847" y="2807855"/>
            <a:ext cx="482066" cy="208951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953366" y="3240908"/>
            <a:ext cx="361987" cy="161649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22232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6" y="1381941"/>
            <a:ext cx="7305964" cy="38330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3525" y="5727998"/>
            <a:ext cx="66708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https://ocw.mit.edu/courses/sloan-school-of-management/15-082j-network-optimization-fall-2010/lecture-notes/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40335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/>
          </p:nvPr>
        </p:nvGraphicFramePr>
        <p:xfrm>
          <a:off x="2611513" y="1086404"/>
          <a:ext cx="4121796" cy="506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3" name="Visio" r:id="rId3" imgW="3652630" imgH="4480920" progId="Visio.Drawing.11">
                  <p:embed/>
                </p:oleObj>
              </mc:Choice>
              <mc:Fallback>
                <p:oleObj name="Visio" r:id="rId3" imgW="3652630" imgH="44809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513" y="1086404"/>
                        <a:ext cx="4121796" cy="506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61513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7" y="1569439"/>
            <a:ext cx="8210550" cy="4648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0525" y="1143164"/>
            <a:ext cx="586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Restricted master problem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804040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729087"/>
            <a:ext cx="8254993" cy="21168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4" y="1143189"/>
            <a:ext cx="273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</a:rPr>
              <a:t>Subproblems</a:t>
            </a:r>
            <a:r>
              <a:rPr lang="en-US" sz="2000" b="1" dirty="0">
                <a:solidFill>
                  <a:srgbClr val="002060"/>
                </a:solidFill>
              </a:rPr>
              <a:t> (TDSDSP)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8164" y="2356550"/>
            <a:ext cx="374076" cy="1801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992" y="4058475"/>
            <a:ext cx="5406058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price of </a:t>
            </a:r>
            <a:r>
              <a:rPr lang="en-US" sz="1600" dirty="0" err="1"/>
              <a:t>of</a:t>
            </a:r>
            <a:r>
              <a:rPr lang="en-US" sz="1600" dirty="0"/>
              <a:t> passenger pickup constraints</a:t>
            </a:r>
          </a:p>
        </p:txBody>
      </p:sp>
      <p:cxnSp>
        <p:nvCxnSpPr>
          <p:cNvPr id="11" name="Straight Arrow Connector 10"/>
          <p:cNvCxnSpPr>
            <a:stCxn id="20" idx="2"/>
          </p:cNvCxnSpPr>
          <p:nvPr/>
        </p:nvCxnSpPr>
        <p:spPr>
          <a:xfrm>
            <a:off x="1395686" y="2585217"/>
            <a:ext cx="1509931" cy="213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410" y="4730263"/>
            <a:ext cx="4657243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price of congestion constraints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22188" y="5331770"/>
            <a:ext cx="4794745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Dual price of path weight constraints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977979" y="2215553"/>
            <a:ext cx="2942780" cy="184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932434" y="2044768"/>
            <a:ext cx="356109" cy="1910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34380" y="2354053"/>
            <a:ext cx="522611" cy="2311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2"/>
          </p:cNvCxnSpPr>
          <p:nvPr/>
        </p:nvCxnSpPr>
        <p:spPr>
          <a:xfrm>
            <a:off x="3435202" y="2536656"/>
            <a:ext cx="1894180" cy="279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4. </a:t>
            </a:r>
            <a:r>
              <a:rPr lang="en-US" sz="2400" b="1" dirty="0" err="1">
                <a:solidFill>
                  <a:srgbClr val="702E3C"/>
                </a:solidFill>
              </a:rPr>
              <a:t>Dantzig</a:t>
            </a:r>
            <a:r>
              <a:rPr lang="en-US" sz="2400" b="1" dirty="0">
                <a:solidFill>
                  <a:srgbClr val="702E3C"/>
                </a:solidFill>
              </a:rPr>
              <a:t>-Wolfe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45484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4231" y="2647295"/>
                <a:ext cx="5689600" cy="276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1600" dirty="0"/>
                  <a:t>	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(1) Pickup requests on passenger group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,∀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r>
                  <a:rPr lang="en-US" sz="1600" dirty="0"/>
                  <a:t>	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(2) Road capacity constraints:</a:t>
                </a:r>
              </a:p>
              <a:p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)≤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𝑐𝑎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,∀(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	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(3) Positive continuous variable (path vehicle flow):</a:t>
                </a:r>
              </a:p>
              <a:p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	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1" y="2647295"/>
                <a:ext cx="5689600" cy="2767552"/>
              </a:xfrm>
              <a:prstGeom prst="rect">
                <a:avLst/>
              </a:prstGeom>
              <a:blipFill rotWithShape="0">
                <a:blip r:embed="rId4"/>
                <a:stretch>
                  <a:fillRect l="-535" t="-1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4231" y="1111906"/>
            <a:ext cx="783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Each column </a:t>
            </a:r>
            <a:r>
              <a:rPr lang="en-US" dirty="0"/>
              <a:t>is a </a:t>
            </a:r>
            <a:r>
              <a:rPr lang="en-US" dirty="0">
                <a:solidFill>
                  <a:srgbClr val="C00000"/>
                </a:solidFill>
              </a:rPr>
              <a:t>path</a:t>
            </a:r>
            <a:r>
              <a:rPr lang="en-US" dirty="0"/>
              <a:t> with information and connection of passenger </a:t>
            </a:r>
            <a:r>
              <a:rPr lang="en-US" dirty="0">
                <a:solidFill>
                  <a:srgbClr val="C00000"/>
                </a:solidFill>
              </a:rPr>
              <a:t>trip requests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vehicle passed space-time arcs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304892"/>
              </p:ext>
            </p:extLst>
          </p:nvPr>
        </p:nvGraphicFramePr>
        <p:xfrm>
          <a:off x="3836663" y="1602318"/>
          <a:ext cx="4926030" cy="2506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Visio" r:id="rId5" imgW="11624793" imgH="6203520" progId="Visio.Drawing.11">
                  <p:embed/>
                </p:oleObj>
              </mc:Choice>
              <mc:Fallback>
                <p:oleObj name="Visio" r:id="rId5" imgW="11624793" imgH="6203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663" y="1602318"/>
                        <a:ext cx="4926030" cy="25061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056965" y="2855390"/>
            <a:ext cx="2868706" cy="6467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01153" y="3442447"/>
            <a:ext cx="555812" cy="37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01152" y="4223964"/>
            <a:ext cx="618565" cy="376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69031" y="3442447"/>
            <a:ext cx="3624498" cy="9269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0524" y="5452587"/>
            <a:ext cx="691303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Compared with arc-based formulation, column-based model greatly reduces the number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92963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组合 2"/>
          <p:cNvGrpSpPr/>
          <p:nvPr/>
        </p:nvGrpSpPr>
        <p:grpSpPr>
          <a:xfrm>
            <a:off x="1141585" y="1431216"/>
            <a:ext cx="7072943" cy="3186966"/>
            <a:chOff x="12700" y="3567112"/>
            <a:chExt cx="15303500" cy="6643688"/>
          </a:xfrm>
        </p:grpSpPr>
        <p:sp>
          <p:nvSpPr>
            <p:cNvPr id="7" name="Oval 1"/>
            <p:cNvSpPr>
              <a:spLocks/>
            </p:cNvSpPr>
            <p:nvPr/>
          </p:nvSpPr>
          <p:spPr bwMode="auto">
            <a:xfrm>
              <a:off x="12700" y="3567112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DCDC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6"/>
            <p:cNvSpPr>
              <a:spLocks/>
            </p:cNvSpPr>
            <p:nvPr/>
          </p:nvSpPr>
          <p:spPr bwMode="auto">
            <a:xfrm>
              <a:off x="228600" y="3781426"/>
              <a:ext cx="6226176" cy="62357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rgbClr val="378092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7"/>
            <p:cNvSpPr>
              <a:spLocks/>
            </p:cNvSpPr>
            <p:nvPr/>
          </p:nvSpPr>
          <p:spPr bwMode="auto">
            <a:xfrm>
              <a:off x="4338638" y="3781426"/>
              <a:ext cx="6226176" cy="6235700"/>
            </a:xfrm>
            <a:prstGeom prst="ellipse">
              <a:avLst/>
            </a:prstGeom>
            <a:solidFill>
              <a:srgbClr val="19C38F">
                <a:alpha val="50195"/>
              </a:srgbClr>
            </a:solidFill>
            <a:ln w="25400">
              <a:solidFill>
                <a:srgbClr val="378092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6399214" y="8009436"/>
              <a:ext cx="2528886" cy="155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Vehicle Supply</a:t>
              </a:r>
              <a:endPara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1064779" y="7376127"/>
              <a:ext cx="3165909" cy="171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Travel Demand</a:t>
              </a:r>
              <a:endPara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charset="0"/>
              </a:endParaRPr>
            </a:p>
          </p:txBody>
        </p:sp>
        <p:sp>
          <p:nvSpPr>
            <p:cNvPr id="15" name="Rectangle 10"/>
            <p:cNvSpPr>
              <a:spLocks/>
            </p:cNvSpPr>
            <p:nvPr/>
          </p:nvSpPr>
          <p:spPr bwMode="auto">
            <a:xfrm>
              <a:off x="4179888" y="5860388"/>
              <a:ext cx="2395536" cy="27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Vehicle Routing Problem</a:t>
              </a:r>
            </a:p>
            <a:p>
              <a:pPr algn="ctr" eaLnBrk="1" hangingPunct="1"/>
              <a:endPara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16" name="Oval 11"/>
            <p:cNvSpPr>
              <a:spLocks/>
            </p:cNvSpPr>
            <p:nvPr/>
          </p:nvSpPr>
          <p:spPr bwMode="auto">
            <a:xfrm>
              <a:off x="4127500" y="3567112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14"/>
            <p:cNvGrpSpPr>
              <a:grpSpLocks/>
            </p:cNvGrpSpPr>
            <p:nvPr/>
          </p:nvGrpSpPr>
          <p:grpSpPr bwMode="auto">
            <a:xfrm>
              <a:off x="1917700" y="6019800"/>
              <a:ext cx="1841500" cy="1612900"/>
              <a:chOff x="0" y="0"/>
              <a:chExt cx="1160" cy="1015"/>
            </a:xfrm>
          </p:grpSpPr>
          <p:sp>
            <p:nvSpPr>
              <p:cNvPr id="25" name="AutoShape 12"/>
              <p:cNvSpPr>
                <a:spLocks/>
              </p:cNvSpPr>
              <p:nvPr/>
            </p:nvSpPr>
            <p:spPr bwMode="auto">
              <a:xfrm>
                <a:off x="181" y="181"/>
                <a:ext cx="417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0661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5"/>
                      <a:pt x="421" y="21600"/>
                      <a:pt x="939" y="21600"/>
                    </a:cubicBezTo>
                    <a:cubicBezTo>
                      <a:pt x="1457" y="21600"/>
                      <a:pt x="1878" y="20955"/>
                      <a:pt x="1878" y="20160"/>
                    </a:cubicBezTo>
                    <a:cubicBezTo>
                      <a:pt x="1878" y="10956"/>
                      <a:pt x="10655" y="2880"/>
                      <a:pt x="20661" y="2880"/>
                    </a:cubicBezTo>
                    <a:cubicBezTo>
                      <a:pt x="21179" y="2880"/>
                      <a:pt x="21600" y="2235"/>
                      <a:pt x="21600" y="1440"/>
                    </a:cubicBezTo>
                    <a:cubicBezTo>
                      <a:pt x="21600" y="645"/>
                      <a:pt x="21179" y="0"/>
                      <a:pt x="2066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en-US" sz="675"/>
              </a:p>
            </p:txBody>
          </p:sp>
          <p:sp>
            <p:nvSpPr>
              <p:cNvPr id="26" name="AutoShape 13"/>
              <p:cNvSpPr>
                <a:spLocks/>
              </p:cNvSpPr>
              <p:nvPr/>
            </p:nvSpPr>
            <p:spPr bwMode="auto">
              <a:xfrm>
                <a:off x="0" y="0"/>
                <a:ext cx="1160" cy="10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7" y="16918"/>
                      <a:pt x="8913" y="16812"/>
                    </a:cubicBezTo>
                    <a:cubicBezTo>
                      <a:pt x="8847" y="16800"/>
                      <a:pt x="8782" y="16795"/>
                      <a:pt x="8717" y="16795"/>
                    </a:cubicBezTo>
                    <a:cubicBezTo>
                      <a:pt x="8316" y="16795"/>
                      <a:pt x="7932" y="16999"/>
                      <a:pt x="7674" y="17359"/>
                    </a:cubicBezTo>
                    <a:cubicBezTo>
                      <a:pt x="7384" y="17762"/>
                      <a:pt x="6563" y="18657"/>
                      <a:pt x="5591" y="19318"/>
                    </a:cubicBezTo>
                    <a:cubicBezTo>
                      <a:pt x="5854" y="18628"/>
                      <a:pt x="6061" y="17854"/>
                      <a:pt x="6074" y="17056"/>
                    </a:cubicBezTo>
                    <a:cubicBezTo>
                      <a:pt x="6078" y="17007"/>
                      <a:pt x="6080" y="16957"/>
                      <a:pt x="6080" y="16914"/>
                    </a:cubicBezTo>
                    <a:cubicBezTo>
                      <a:pt x="6080" y="16335"/>
                      <a:pt x="5796" y="15803"/>
                      <a:pt x="5345" y="15540"/>
                    </a:cubicBezTo>
                    <a:cubicBezTo>
                      <a:pt x="2843" y="14080"/>
                      <a:pt x="1350" y="11731"/>
                      <a:pt x="1350" y="9257"/>
                    </a:cubicBezTo>
                    <a:cubicBezTo>
                      <a:pt x="1350" y="5003"/>
                      <a:pt x="5589" y="1543"/>
                      <a:pt x="10800" y="1543"/>
                    </a:cubicBezTo>
                    <a:cubicBezTo>
                      <a:pt x="16011" y="1543"/>
                      <a:pt x="20250" y="5003"/>
                      <a:pt x="20250" y="9257"/>
                    </a:cubicBezTo>
                    <a:cubicBezTo>
                      <a:pt x="20250" y="13511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5"/>
                      <a:pt x="0" y="9257"/>
                    </a:cubicBezTo>
                    <a:cubicBezTo>
                      <a:pt x="0" y="12441"/>
                      <a:pt x="1876" y="15248"/>
                      <a:pt x="4730" y="16914"/>
                    </a:cubicBezTo>
                    <a:cubicBezTo>
                      <a:pt x="4730" y="16935"/>
                      <a:pt x="4725" y="16949"/>
                      <a:pt x="4725" y="16971"/>
                    </a:cubicBezTo>
                    <a:cubicBezTo>
                      <a:pt x="4725" y="18355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10"/>
                      <a:pt x="3375" y="20803"/>
                      <a:pt x="3375" y="20901"/>
                    </a:cubicBezTo>
                    <a:cubicBezTo>
                      <a:pt x="3375" y="21287"/>
                      <a:pt x="3648" y="21600"/>
                      <a:pt x="3986" y="21600"/>
                    </a:cubicBezTo>
                    <a:cubicBezTo>
                      <a:pt x="4050" y="21600"/>
                      <a:pt x="4161" y="21580"/>
                      <a:pt x="4159" y="21590"/>
                    </a:cubicBezTo>
                    <a:cubicBezTo>
                      <a:pt x="6268" y="21195"/>
                      <a:pt x="8255" y="18980"/>
                      <a:pt x="8717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5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en-US" sz="675"/>
              </a:p>
            </p:txBody>
          </p:sp>
        </p:grp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6705600" y="6069012"/>
              <a:ext cx="1612900" cy="1612900"/>
            </a:xfrm>
            <a:custGeom>
              <a:avLst/>
              <a:gdLst>
                <a:gd name="T0" fmla="*/ 2147483646 w 21543"/>
                <a:gd name="T1" fmla="*/ 2147483646 h 21600"/>
                <a:gd name="T2" fmla="*/ 2147483646 w 21543"/>
                <a:gd name="T3" fmla="*/ 2147483646 h 21600"/>
                <a:gd name="T4" fmla="*/ 2147483646 w 21543"/>
                <a:gd name="T5" fmla="*/ 2147483646 h 21600"/>
                <a:gd name="T6" fmla="*/ 2147483646 w 21543"/>
                <a:gd name="T7" fmla="*/ 2147483646 h 21600"/>
                <a:gd name="T8" fmla="*/ 2147483646 w 21543"/>
                <a:gd name="T9" fmla="*/ 2147483646 h 21600"/>
                <a:gd name="T10" fmla="*/ 2147483646 w 21543"/>
                <a:gd name="T11" fmla="*/ 2147483646 h 21600"/>
                <a:gd name="T12" fmla="*/ 2147483646 w 21543"/>
                <a:gd name="T13" fmla="*/ 2147483646 h 21600"/>
                <a:gd name="T14" fmla="*/ 2147483646 w 21543"/>
                <a:gd name="T15" fmla="*/ 2147483646 h 21600"/>
                <a:gd name="T16" fmla="*/ 2147483646 w 21543"/>
                <a:gd name="T17" fmla="*/ 2147483646 h 21600"/>
                <a:gd name="T18" fmla="*/ 2147483646 w 21543"/>
                <a:gd name="T19" fmla="*/ 2147483646 h 21600"/>
                <a:gd name="T20" fmla="*/ 2147483646 w 21543"/>
                <a:gd name="T21" fmla="*/ 2147483646 h 21600"/>
                <a:gd name="T22" fmla="*/ 2147483646 w 21543"/>
                <a:gd name="T23" fmla="*/ 2147483646 h 21600"/>
                <a:gd name="T24" fmla="*/ 2147483646 w 21543"/>
                <a:gd name="T25" fmla="*/ 2147483646 h 21600"/>
                <a:gd name="T26" fmla="*/ 2147483646 w 21543"/>
                <a:gd name="T27" fmla="*/ 2147483646 h 21600"/>
                <a:gd name="T28" fmla="*/ 2147483646 w 21543"/>
                <a:gd name="T29" fmla="*/ 2147483646 h 21600"/>
                <a:gd name="T30" fmla="*/ 2147483646 w 21543"/>
                <a:gd name="T31" fmla="*/ 2147483646 h 21600"/>
                <a:gd name="T32" fmla="*/ 2147483646 w 21543"/>
                <a:gd name="T33" fmla="*/ 0 h 21600"/>
                <a:gd name="T34" fmla="*/ 2147483646 w 21543"/>
                <a:gd name="T35" fmla="*/ 2147483646 h 21600"/>
                <a:gd name="T36" fmla="*/ 2147483646 w 21543"/>
                <a:gd name="T37" fmla="*/ 2147483646 h 21600"/>
                <a:gd name="T38" fmla="*/ 94422069 w 21543"/>
                <a:gd name="T39" fmla="*/ 2147483646 h 21600"/>
                <a:gd name="T40" fmla="*/ 2147483646 w 21543"/>
                <a:gd name="T41" fmla="*/ 2147483646 h 21600"/>
                <a:gd name="T42" fmla="*/ 2147483646 w 21543"/>
                <a:gd name="T43" fmla="*/ 2147483646 h 21600"/>
                <a:gd name="T44" fmla="*/ 2147483646 w 21543"/>
                <a:gd name="T45" fmla="*/ 2147483646 h 21600"/>
                <a:gd name="T46" fmla="*/ 2147483646 w 21543"/>
                <a:gd name="T47" fmla="*/ 2147483646 h 21600"/>
                <a:gd name="T48" fmla="*/ 2147483646 w 21543"/>
                <a:gd name="T49" fmla="*/ 2147483646 h 21600"/>
                <a:gd name="T50" fmla="*/ 2147483646 w 21543"/>
                <a:gd name="T51" fmla="*/ 2147483646 h 21600"/>
                <a:gd name="T52" fmla="*/ 2147483646 w 21543"/>
                <a:gd name="T53" fmla="*/ 2147483646 h 21600"/>
                <a:gd name="T54" fmla="*/ 2147483646 w 21543"/>
                <a:gd name="T55" fmla="*/ 2147483646 h 21600"/>
                <a:gd name="T56" fmla="*/ 2147483646 w 21543"/>
                <a:gd name="T57" fmla="*/ 2147483646 h 21600"/>
                <a:gd name="T58" fmla="*/ 2147483646 w 21543"/>
                <a:gd name="T59" fmla="*/ 2147483646 h 21600"/>
                <a:gd name="T60" fmla="*/ 2147483646 w 21543"/>
                <a:gd name="T61" fmla="*/ 2147483646 h 21600"/>
                <a:gd name="T62" fmla="*/ 2147483646 w 21543"/>
                <a:gd name="T63" fmla="*/ 2147483646 h 21600"/>
                <a:gd name="T64" fmla="*/ 2147483646 w 21543"/>
                <a:gd name="T65" fmla="*/ 2147483646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1"/>
                  </a:lnTo>
                  <a:cubicBezTo>
                    <a:pt x="11089" y="17626"/>
                    <a:pt x="10947" y="17608"/>
                    <a:pt x="10806" y="17600"/>
                  </a:cubicBezTo>
                  <a:lnTo>
                    <a:pt x="19660" y="3838"/>
                  </a:lnTo>
                  <a:cubicBezTo>
                    <a:pt x="19660" y="3838"/>
                    <a:pt x="16976" y="19986"/>
                    <a:pt x="16976" y="19986"/>
                  </a:cubicBezTo>
                  <a:close/>
                  <a:moveTo>
                    <a:pt x="6859" y="16245"/>
                  </a:moveTo>
                  <a:cubicBezTo>
                    <a:pt x="6858" y="16242"/>
                    <a:pt x="6856" y="16241"/>
                    <a:pt x="6854" y="16238"/>
                  </a:cubicBezTo>
                  <a:lnTo>
                    <a:pt x="19607" y="2552"/>
                  </a:lnTo>
                  <a:lnTo>
                    <a:pt x="8735" y="19537"/>
                  </a:lnTo>
                  <a:cubicBezTo>
                    <a:pt x="8735" y="19537"/>
                    <a:pt x="6859" y="16245"/>
                    <a:pt x="6859" y="16245"/>
                  </a:cubicBezTo>
                  <a:close/>
                  <a:moveTo>
                    <a:pt x="2111" y="14025"/>
                  </a:moveTo>
                  <a:lnTo>
                    <a:pt x="17713" y="3595"/>
                  </a:lnTo>
                  <a:lnTo>
                    <a:pt x="6369" y="15770"/>
                  </a:lnTo>
                  <a:cubicBezTo>
                    <a:pt x="6309" y="15735"/>
                    <a:pt x="6256" y="15687"/>
                    <a:pt x="6191" y="15661"/>
                  </a:cubicBezTo>
                  <a:cubicBezTo>
                    <a:pt x="6191" y="15661"/>
                    <a:pt x="2111" y="14025"/>
                    <a:pt x="2111" y="14025"/>
                  </a:cubicBezTo>
                  <a:close/>
                  <a:moveTo>
                    <a:pt x="21234" y="108"/>
                  </a:moveTo>
                  <a:cubicBezTo>
                    <a:pt x="21123" y="36"/>
                    <a:pt x="20996" y="0"/>
                    <a:pt x="20869" y="0"/>
                  </a:cubicBezTo>
                  <a:cubicBezTo>
                    <a:pt x="20739" y="0"/>
                    <a:pt x="20609" y="37"/>
                    <a:pt x="20496" y="113"/>
                  </a:cubicBezTo>
                  <a:lnTo>
                    <a:pt x="299" y="13613"/>
                  </a:lnTo>
                  <a:cubicBezTo>
                    <a:pt x="91" y="13752"/>
                    <a:pt x="-23" y="13996"/>
                    <a:pt x="3" y="14245"/>
                  </a:cubicBezTo>
                  <a:cubicBezTo>
                    <a:pt x="29" y="14494"/>
                    <a:pt x="190" y="14709"/>
                    <a:pt x="423" y="14801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8"/>
                    <a:pt x="8505" y="21597"/>
                    <a:pt x="8744" y="21600"/>
                  </a:cubicBezTo>
                  <a:lnTo>
                    <a:pt x="8751" y="21600"/>
                  </a:lnTo>
                  <a:cubicBezTo>
                    <a:pt x="8987" y="21600"/>
                    <a:pt x="9207" y="21475"/>
                    <a:pt x="9329" y="21272"/>
                  </a:cubicBezTo>
                  <a:lnTo>
                    <a:pt x="10727" y="18934"/>
                  </a:lnTo>
                  <a:lnTo>
                    <a:pt x="17253" y="21551"/>
                  </a:lnTo>
                  <a:cubicBezTo>
                    <a:pt x="17333" y="21584"/>
                    <a:pt x="17418" y="21600"/>
                    <a:pt x="17503" y="21600"/>
                  </a:cubicBezTo>
                  <a:cubicBezTo>
                    <a:pt x="17617" y="21600"/>
                    <a:pt x="17731" y="21571"/>
                    <a:pt x="17833" y="21513"/>
                  </a:cubicBezTo>
                  <a:cubicBezTo>
                    <a:pt x="18010" y="21413"/>
                    <a:pt x="18134" y="21238"/>
                    <a:pt x="18167" y="21036"/>
                  </a:cubicBezTo>
                  <a:lnTo>
                    <a:pt x="21533" y="786"/>
                  </a:lnTo>
                  <a:cubicBezTo>
                    <a:pt x="21577" y="521"/>
                    <a:pt x="21460" y="254"/>
                    <a:pt x="21234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 sz="675"/>
            </a:p>
          </p:txBody>
        </p:sp>
        <p:sp>
          <p:nvSpPr>
            <p:cNvPr id="19" name="Oval 7"/>
            <p:cNvSpPr>
              <a:spLocks/>
            </p:cNvSpPr>
            <p:nvPr/>
          </p:nvSpPr>
          <p:spPr bwMode="auto">
            <a:xfrm>
              <a:off x="8885238" y="3783012"/>
              <a:ext cx="6226175" cy="6235700"/>
            </a:xfrm>
            <a:prstGeom prst="ellipse">
              <a:avLst/>
            </a:prstGeom>
            <a:solidFill>
              <a:srgbClr val="CC99FF">
                <a:alpha val="50195"/>
              </a:srgbClr>
            </a:solidFill>
            <a:ln w="25400">
              <a:solidFill>
                <a:srgbClr val="378092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0"/>
            <p:cNvSpPr>
              <a:spLocks/>
            </p:cNvSpPr>
            <p:nvPr/>
          </p:nvSpPr>
          <p:spPr bwMode="auto">
            <a:xfrm>
              <a:off x="8594724" y="6375398"/>
              <a:ext cx="2406652" cy="1513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Dynamic Traffic Assignment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  <p:sp>
          <p:nvSpPr>
            <p:cNvPr id="22" name="Oval 11"/>
            <p:cNvSpPr>
              <a:spLocks/>
            </p:cNvSpPr>
            <p:nvPr/>
          </p:nvSpPr>
          <p:spPr bwMode="auto">
            <a:xfrm>
              <a:off x="8674100" y="3568700"/>
              <a:ext cx="6642100" cy="6642100"/>
            </a:xfrm>
            <a:prstGeom prst="ellipse">
              <a:avLst/>
            </a:prstGeom>
            <a:noFill/>
            <a:ln w="25400">
              <a:solidFill>
                <a:srgbClr val="CDCDC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endParaRPr lang="zh-CN" altLang="zh-CN" sz="2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4586" y="6122987"/>
              <a:ext cx="1497013" cy="149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8"/>
            <p:cNvSpPr>
              <a:spLocks/>
            </p:cNvSpPr>
            <p:nvPr/>
          </p:nvSpPr>
          <p:spPr bwMode="auto">
            <a:xfrm>
              <a:off x="10352522" y="8081330"/>
              <a:ext cx="4278314" cy="135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Open Sans Bold" charset="0"/>
                </a:rPr>
                <a:t>Infrastructure Design</a:t>
              </a:r>
              <a:endParaRPr lang="zh-CN" altLang="en-US" sz="1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 Bold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3801" y="5150134"/>
            <a:ext cx="75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optimize demand, </a:t>
            </a:r>
            <a:r>
              <a:rPr lang="en-US" sz="2400" b="1" dirty="0">
                <a:solidFill>
                  <a:srgbClr val="C00000"/>
                </a:solidFill>
              </a:rPr>
              <a:t>supply</a:t>
            </a:r>
            <a:r>
              <a:rPr lang="en-US" sz="2400" dirty="0"/>
              <a:t> and infrastructure?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99833"/>
              </p:ext>
            </p:extLst>
          </p:nvPr>
        </p:nvGraphicFramePr>
        <p:xfrm>
          <a:off x="1428376" y="1935803"/>
          <a:ext cx="6379882" cy="12070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919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69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69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69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1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Column\ trip requests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66465"/>
              </p:ext>
            </p:extLst>
          </p:nvPr>
        </p:nvGraphicFramePr>
        <p:xfrm>
          <a:off x="1428376" y="4189474"/>
          <a:ext cx="6379882" cy="158989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81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6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6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50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96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40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Column\space-time arc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arc 1(</a:t>
                      </a:r>
                      <a:r>
                        <a:rPr lang="en-US" sz="1800" u="none" strike="noStrike" kern="1200" dirty="0" err="1">
                          <a:effectLst/>
                        </a:rPr>
                        <a:t>i,j,t,s</a:t>
                      </a:r>
                      <a:r>
                        <a:rPr lang="en-US" sz="1800" u="none" strike="noStrike" kern="1200" dirty="0">
                          <a:effectLst/>
                        </a:rPr>
                        <a:t>)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arc 2(</a:t>
                      </a:r>
                      <a:r>
                        <a:rPr lang="en-US" sz="1800" u="none" strike="noStrike" kern="1200" dirty="0" err="1">
                          <a:effectLst/>
                        </a:rPr>
                        <a:t>i,j,t,s</a:t>
                      </a:r>
                      <a:r>
                        <a:rPr lang="en-US" sz="1800" u="none" strike="noStrike" kern="1200" dirty="0">
                          <a:effectLst/>
                        </a:rPr>
                        <a:t>)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arc 3(i,j,t,s)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arc 4(i,j,t,s)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y1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1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1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y2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0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0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y3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effectLst/>
                        </a:rPr>
                        <a:t>0</a:t>
                      </a:r>
                      <a:endParaRPr lang="en-US" sz="18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0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</a:rPr>
                        <a:t>1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62" y="1315934"/>
            <a:ext cx="496062" cy="449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862" y="3597370"/>
            <a:ext cx="763058" cy="5099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2824" y="3738003"/>
            <a:ext cx="389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matrix of column with arc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2876" y="1352225"/>
            <a:ext cx="55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matrix of column with passenger trip requests</a:t>
            </a:r>
          </a:p>
        </p:txBody>
      </p:sp>
    </p:spTree>
    <p:extLst>
      <p:ext uri="{BB962C8B-B14F-4D97-AF65-F5344CB8AC3E}">
        <p14:creationId xmlns:p14="http://schemas.microsoft.com/office/powerpoint/2010/main" val="26603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31" y="1153961"/>
            <a:ext cx="8388115" cy="44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21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24" y="5291630"/>
            <a:ext cx="4579413" cy="8743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231" y="1000143"/>
            <a:ext cx="677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Alternating Direction Method of Multipliers (ADMM)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42" y="4876730"/>
            <a:ext cx="7839075" cy="4419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61" y="1387420"/>
            <a:ext cx="7539239" cy="3153611"/>
          </a:xfrm>
          <a:prstGeom prst="rect">
            <a:avLst/>
          </a:prstGeom>
          <a:ln w="3175"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90525" y="4598928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180" y="5344075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426" y="5728795"/>
            <a:ext cx="1809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Multiplier update:</a:t>
            </a:r>
          </a:p>
        </p:txBody>
      </p:sp>
    </p:spTree>
    <p:extLst>
      <p:ext uri="{BB962C8B-B14F-4D97-AF65-F5344CB8AC3E}">
        <p14:creationId xmlns:p14="http://schemas.microsoft.com/office/powerpoint/2010/main" val="575922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0524" y="1148141"/>
            <a:ext cx="677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Sequentially solving each </a:t>
            </a:r>
            <a:r>
              <a:rPr lang="en-US" sz="2000" b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subproblem</a:t>
            </a:r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66" y="1856806"/>
            <a:ext cx="7905369" cy="3421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474339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231" y="1026852"/>
            <a:ext cx="677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Arc-based Agent-based formulation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8381" y="3843238"/>
            <a:ext cx="7791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each iteration:</a:t>
            </a:r>
          </a:p>
          <a:p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Solve each sub-problem </a:t>
            </a:r>
            <a:r>
              <a:rPr lang="en-US" dirty="0">
                <a:solidFill>
                  <a:srgbClr val="C00000"/>
                </a:solidFill>
              </a:rPr>
              <a:t>sequentially for each vehicle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</a:t>
            </a:r>
            <a:r>
              <a:rPr lang="en-US" dirty="0">
                <a:solidFill>
                  <a:srgbClr val="C00000"/>
                </a:solidFill>
              </a:rPr>
              <a:t>sub-problem</a:t>
            </a:r>
            <a:r>
              <a:rPr lang="en-US" dirty="0"/>
              <a:t> is a time-dependent state-dependent shortest path problem for each vehicle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Update </a:t>
            </a:r>
            <a:r>
              <a:rPr lang="en-US" dirty="0" err="1"/>
              <a:t>Lagrangian</a:t>
            </a:r>
            <a:r>
              <a:rPr lang="en-US" dirty="0"/>
              <a:t> multipliers </a:t>
            </a:r>
            <a:r>
              <a:rPr lang="en-US" dirty="0">
                <a:solidFill>
                  <a:srgbClr val="C00000"/>
                </a:solidFill>
              </a:rPr>
              <a:t>for passenger pickup constraints and arc capacity constraints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1" y="2188078"/>
            <a:ext cx="8050306" cy="1540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525" y="1670892"/>
            <a:ext cx="230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Objective function:</a:t>
            </a:r>
          </a:p>
        </p:txBody>
      </p:sp>
    </p:spTree>
    <p:extLst>
      <p:ext uri="{BB962C8B-B14F-4D97-AF65-F5344CB8AC3E}">
        <p14:creationId xmlns:p14="http://schemas.microsoft.com/office/powerpoint/2010/main" val="1017348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722807"/>
            <a:ext cx="8707314" cy="2155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231" y="1162403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ADMM for agent-based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04" y="4060593"/>
            <a:ext cx="8113059" cy="14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25" y="1325922"/>
            <a:ext cx="641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each iteration for each vehicle: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42" y="1590958"/>
            <a:ext cx="7055980" cy="3997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12075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980608"/>
            <a:ext cx="444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Flow-based path-based ADMM: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525" y="1427414"/>
            <a:ext cx="3062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Quadratic objective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796746"/>
            <a:ext cx="8346141" cy="10915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9494" y="2954110"/>
            <a:ext cx="360226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Its Hessian Matrix can be derived as,</a:t>
            </a:r>
            <a:endParaRPr lang="en-US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31" y="3494276"/>
            <a:ext cx="8412435" cy="138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4231" y="5101602"/>
                <a:ext cx="8598236" cy="619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Since it is difficult to directly obtain its inverse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especially in large-scale networks, we apply ADMM to decompose the primal problem to sequentially solve the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subproblem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for each column.</a:t>
                </a:r>
                <a:endParaRPr lang="en-US" sz="16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1" y="5101602"/>
                <a:ext cx="8598236" cy="619272"/>
              </a:xfrm>
              <a:prstGeom prst="rect">
                <a:avLst/>
              </a:prstGeom>
              <a:blipFill rotWithShape="0">
                <a:blip r:embed="rId5"/>
                <a:stretch>
                  <a:fillRect l="-354" t="-2970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53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0525" y="1486470"/>
                <a:ext cx="728381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Solve each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sequentially by ADMM</a:t>
                </a:r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486470"/>
                <a:ext cx="7283816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02" t="-1408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525" y="980608"/>
            <a:ext cx="444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Flow-based path-based ADMM: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6" y="2016198"/>
            <a:ext cx="7038975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17" y="3131766"/>
            <a:ext cx="7662583" cy="24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9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9" y="1764695"/>
            <a:ext cx="7038975" cy="49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525" y="1194935"/>
            <a:ext cx="801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Projected Gradient Method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Rosen, 1960</a:t>
            </a:r>
            <a:r>
              <a:rPr lang="en-US" dirty="0"/>
              <a:t>) to solve each </a:t>
            </a:r>
            <a:r>
              <a:rPr lang="en-US" dirty="0" err="1"/>
              <a:t>subproblem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27" y="2368090"/>
            <a:ext cx="8141508" cy="143919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95190" y="4067998"/>
            <a:ext cx="822457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Projected Gradient Method </a:t>
            </a:r>
            <a:r>
              <a:rPr lang="en-US" dirty="0"/>
              <a:t>has been used in solving the </a:t>
            </a:r>
            <a:r>
              <a:rPr lang="en-US" dirty="0">
                <a:solidFill>
                  <a:srgbClr val="C00000"/>
                </a:solidFill>
              </a:rPr>
              <a:t>path-based nonlinear programming models in equilibrium traffic assignment </a:t>
            </a:r>
            <a:r>
              <a:rPr lang="en-US" dirty="0"/>
              <a:t>( </a:t>
            </a:r>
            <a:r>
              <a:rPr lang="en-US" dirty="0">
                <a:solidFill>
                  <a:srgbClr val="0070C0"/>
                </a:solidFill>
              </a:rPr>
              <a:t>Larsson and </a:t>
            </a:r>
            <a:r>
              <a:rPr lang="en-US" dirty="0" err="1">
                <a:solidFill>
                  <a:srgbClr val="0070C0"/>
                </a:solidFill>
              </a:rPr>
              <a:t>Patriksson</a:t>
            </a:r>
            <a:r>
              <a:rPr lang="en-US" dirty="0">
                <a:solidFill>
                  <a:srgbClr val="0070C0"/>
                </a:solidFill>
              </a:rPr>
              <a:t>, 1992; </a:t>
            </a:r>
            <a:r>
              <a:rPr lang="en-US" dirty="0" err="1">
                <a:solidFill>
                  <a:srgbClr val="0070C0"/>
                </a:solidFill>
              </a:rPr>
              <a:t>Jayakrishnan</a:t>
            </a:r>
            <a:r>
              <a:rPr lang="en-US" dirty="0">
                <a:solidFill>
                  <a:srgbClr val="0070C0"/>
                </a:solidFill>
              </a:rPr>
              <a:t> et al, 1994; Florian et al., 2009</a:t>
            </a:r>
            <a:r>
              <a:rPr lang="en-US" dirty="0"/>
              <a:t>), and it is more efficient, compared with arc-based nonlinear programming models, but needs more memory use.</a:t>
            </a:r>
          </a:p>
        </p:txBody>
      </p:sp>
    </p:spTree>
    <p:extLst>
      <p:ext uri="{BB962C8B-B14F-4D97-AF65-F5344CB8AC3E}">
        <p14:creationId xmlns:p14="http://schemas.microsoft.com/office/powerpoint/2010/main" val="19532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453" y="1123123"/>
            <a:ext cx="4443673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1" dirty="0">
                <a:solidFill>
                  <a:srgbClr val="800000"/>
                </a:solidFill>
              </a:rPr>
              <a:t>Vehicle Routing Problem: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Input:</a:t>
            </a:r>
          </a:p>
          <a:p>
            <a:pPr marL="285750" indent="-285750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Network</a:t>
            </a:r>
            <a:r>
              <a:rPr lang="en-US" sz="1600" dirty="0"/>
              <a:t>: Virtual point-to-point network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Passenger trip request</a:t>
            </a:r>
            <a:r>
              <a:rPr lang="en-US" sz="1600" dirty="0"/>
              <a:t>: has specific pick-up and drop-off location with time windows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Vehicle carrying capacity: </a:t>
            </a:r>
            <a:r>
              <a:rPr lang="en-US" sz="1600" dirty="0"/>
              <a:t>considered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Goal: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800000"/>
                </a:solidFill>
              </a:rPr>
              <a:t>System Optimal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Output: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Vehicle-to-passenger assignment</a:t>
            </a:r>
            <a:r>
              <a:rPr lang="en-US" sz="1600" dirty="0"/>
              <a:t>: will be found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Variable</a:t>
            </a:r>
            <a:r>
              <a:rPr lang="en-US" sz="1600" dirty="0"/>
              <a:t>: discrete vehicle routing and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26" y="1123123"/>
            <a:ext cx="3829691" cy="4552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72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9" y="1597282"/>
            <a:ext cx="7154470" cy="4709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232" y="1074718"/>
            <a:ext cx="833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Beam-search algorithm for finding the time-dependent state-dependent shortest paths: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5. Column-pool based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61044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6025" y="996144"/>
            <a:ext cx="81127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Discussion: path marginal cost calculation</a:t>
            </a:r>
          </a:p>
          <a:p>
            <a:endParaRPr lang="en-US" sz="2100" dirty="0">
              <a:solidFill>
                <a:srgbClr val="0070C0"/>
              </a:solidFill>
            </a:endParaRPr>
          </a:p>
          <a:p>
            <a:r>
              <a:rPr lang="en-US" sz="2100" dirty="0">
                <a:solidFill>
                  <a:srgbClr val="0070C0"/>
                </a:solidFill>
              </a:rPr>
              <a:t>System-impact of adjusting one vehicle routing: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 </a:t>
            </a:r>
            <a:r>
              <a:rPr lang="en-US" dirty="0">
                <a:solidFill>
                  <a:srgbClr val="C00000"/>
                </a:solidFill>
              </a:rPr>
              <a:t>marginal vehicle travel cost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 </a:t>
            </a:r>
            <a:r>
              <a:rPr lang="en-US" dirty="0">
                <a:solidFill>
                  <a:srgbClr val="C00000"/>
                </a:solidFill>
              </a:rPr>
              <a:t>marginal passenger service benefit/cost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1612" r="67644"/>
          <a:stretch>
            <a:fillRect/>
          </a:stretch>
        </p:blipFill>
        <p:spPr bwMode="auto">
          <a:xfrm flipH="1">
            <a:off x="6836705" y="2422985"/>
            <a:ext cx="1314450" cy="17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936512" y="4382696"/>
            <a:ext cx="37147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91995"/>
          <a:stretch>
            <a:fillRect/>
          </a:stretch>
        </p:blipFill>
        <p:spPr bwMode="auto">
          <a:xfrm flipH="1">
            <a:off x="8155760" y="2418905"/>
            <a:ext cx="507206" cy="17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16200000">
            <a:off x="7968982" y="4031314"/>
            <a:ext cx="256309" cy="19194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6166" y="2249264"/>
            <a:ext cx="1130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</a:t>
            </a:r>
            <a:r>
              <a:rPr lang="en-US" sz="1050" b="1" dirty="0">
                <a:solidFill>
                  <a:srgbClr val="FF0000"/>
                </a:solidFill>
              </a:rPr>
              <a:t>Time window</a:t>
            </a:r>
            <a:r>
              <a:rPr lang="en-US" sz="105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8700" y="2249264"/>
            <a:ext cx="1122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</a:t>
            </a:r>
            <a:r>
              <a:rPr lang="en-US" sz="1050" b="1" dirty="0">
                <a:solidFill>
                  <a:srgbClr val="FF0000"/>
                </a:solidFill>
              </a:rPr>
              <a:t>Time window</a:t>
            </a:r>
            <a:r>
              <a:rPr lang="en-US" sz="1050" dirty="0"/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5453" y="3109270"/>
            <a:ext cx="6206836" cy="30700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 this queuing system: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Waiting time for individual: 4 min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After adding one more person in the queue:</a:t>
            </a:r>
            <a:r>
              <a:rPr lang="en-US" dirty="0"/>
              <a:t> 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Societal travel time</a:t>
            </a:r>
            <a:r>
              <a:rPr lang="en-US" dirty="0"/>
              <a:t>: additional 4 min for each person behind: </a:t>
            </a:r>
            <a:r>
              <a:rPr lang="en-US" dirty="0">
                <a:solidFill>
                  <a:srgbClr val="FF0000"/>
                </a:solidFill>
              </a:rPr>
              <a:t>+16 min</a:t>
            </a:r>
            <a:r>
              <a:rPr lang="en-US" dirty="0"/>
              <a:t>, and the waiting time of added person is </a:t>
            </a:r>
            <a:r>
              <a:rPr lang="en-US" dirty="0">
                <a:solidFill>
                  <a:srgbClr val="FF0000"/>
                </a:solidFill>
              </a:rPr>
              <a:t>4 min</a:t>
            </a:r>
            <a:r>
              <a:rPr lang="en-US" dirty="0"/>
              <a:t>, so the system marginal waiting time is </a:t>
            </a:r>
            <a:r>
              <a:rPr lang="en-US" dirty="0">
                <a:solidFill>
                  <a:srgbClr val="FF0000"/>
                </a:solidFill>
              </a:rPr>
              <a:t>20 min</a:t>
            </a:r>
            <a:r>
              <a:rPr lang="en-US" dirty="0"/>
              <a:t>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Societal service benefit</a:t>
            </a:r>
            <a:r>
              <a:rPr lang="en-US" dirty="0"/>
              <a:t>: some persons may not be served in their preferred time window and it decreases the service benefit.</a:t>
            </a:r>
          </a:p>
          <a:p>
            <a:endParaRPr lang="en-US" sz="135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5453" y="876655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10883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84455E-6 L -0.00208 -0.26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85E-6 L -0.05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7" y="1613262"/>
            <a:ext cx="6555978" cy="35560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032" y="1060759"/>
            <a:ext cx="785898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Marginal cost calculation in system optimal dynamic traffic assignment (SODTA)</a:t>
            </a:r>
            <a:endParaRPr lang="en-US" sz="1500" dirty="0"/>
          </a:p>
        </p:txBody>
      </p:sp>
      <p:sp>
        <p:nvSpPr>
          <p:cNvPr id="3" name="Rectangle 2"/>
          <p:cNvSpPr/>
          <p:nvPr/>
        </p:nvSpPr>
        <p:spPr>
          <a:xfrm>
            <a:off x="3708615" y="5075153"/>
            <a:ext cx="2479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Ghali</a:t>
            </a:r>
            <a:r>
              <a:rPr lang="en-US" dirty="0"/>
              <a:t> and Smith (1995)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3" y="5445618"/>
            <a:ext cx="834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Ghali</a:t>
            </a:r>
            <a:r>
              <a:rPr lang="en-US" sz="1200" i="1" dirty="0"/>
              <a:t>, M.O. and Smith, M.J., 1995. A model for the dynamic system optimum traffic assignment problem. Transportation Research Part B: Methodological, 29(3), pp.155-170.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453" y="858179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3267448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4689" y="1125644"/>
            <a:ext cx="8024673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Build </a:t>
            </a:r>
            <a:r>
              <a:rPr lang="en-US" dirty="0">
                <a:solidFill>
                  <a:srgbClr val="C00000"/>
                </a:solidFill>
              </a:rPr>
              <a:t>virtual pickup and drop-off links </a:t>
            </a:r>
            <a:r>
              <a:rPr lang="en-US" dirty="0"/>
              <a:t>in physical traffic networks, and its service pricing is converted to generalized link travel cost</a:t>
            </a:r>
          </a:p>
          <a:p>
            <a:endParaRPr lang="en-US" dirty="0"/>
          </a:p>
          <a:p>
            <a:r>
              <a:rPr lang="en-US" b="1" dirty="0"/>
              <a:t>Step 2</a:t>
            </a:r>
            <a:r>
              <a:rPr lang="en-US" dirty="0"/>
              <a:t>: find one </a:t>
            </a:r>
            <a:r>
              <a:rPr lang="en-US" dirty="0">
                <a:solidFill>
                  <a:srgbClr val="C00000"/>
                </a:solidFill>
              </a:rPr>
              <a:t>initial solution </a:t>
            </a:r>
            <a:r>
              <a:rPr lang="en-US" dirty="0"/>
              <a:t>as the input</a:t>
            </a:r>
          </a:p>
          <a:p>
            <a:endParaRPr lang="en-US" dirty="0"/>
          </a:p>
          <a:p>
            <a:r>
              <a:rPr lang="en-US" b="1" dirty="0"/>
              <a:t>Step 3</a:t>
            </a:r>
            <a:r>
              <a:rPr lang="en-US" dirty="0"/>
              <a:t>: Perform </a:t>
            </a:r>
            <a:r>
              <a:rPr lang="en-US" dirty="0">
                <a:solidFill>
                  <a:srgbClr val="C00000"/>
                </a:solidFill>
              </a:rPr>
              <a:t>network loading </a:t>
            </a:r>
            <a:r>
              <a:rPr lang="en-US" dirty="0"/>
              <a:t>within a </a:t>
            </a:r>
            <a:r>
              <a:rPr lang="en-US" dirty="0">
                <a:solidFill>
                  <a:srgbClr val="C00000"/>
                </a:solidFill>
              </a:rPr>
              <a:t>space-time-state network</a:t>
            </a:r>
          </a:p>
          <a:p>
            <a:pPr lvl="1"/>
            <a:r>
              <a:rPr lang="en-US" dirty="0"/>
              <a:t>3.1 use </a:t>
            </a:r>
            <a:r>
              <a:rPr lang="en-US" dirty="0">
                <a:solidFill>
                  <a:srgbClr val="C00000"/>
                </a:solidFill>
              </a:rPr>
              <a:t>cumulative arrival and departure counts </a:t>
            </a:r>
            <a:r>
              <a:rPr lang="en-US" dirty="0"/>
              <a:t>to derive the link marginal travel cost.</a:t>
            </a:r>
          </a:p>
          <a:p>
            <a:pPr lvl="1"/>
            <a:r>
              <a:rPr lang="en-US" dirty="0"/>
              <a:t>3.2 update the marginal service link benefit of passengers (not served or served by multiple vehicles)</a:t>
            </a:r>
          </a:p>
          <a:p>
            <a:pPr lvl="1"/>
            <a:endParaRPr lang="en-US" dirty="0"/>
          </a:p>
          <a:p>
            <a:r>
              <a:rPr lang="en-US" b="1" dirty="0"/>
              <a:t>Step 4</a:t>
            </a:r>
            <a:r>
              <a:rPr lang="en-US" dirty="0"/>
              <a:t>: find </a:t>
            </a:r>
            <a:r>
              <a:rPr lang="en-US" dirty="0">
                <a:solidFill>
                  <a:srgbClr val="C00000"/>
                </a:solidFill>
              </a:rPr>
              <a:t>the new least-marginal-cost route </a:t>
            </a:r>
            <a:r>
              <a:rPr lang="en-US" dirty="0"/>
              <a:t>for each vehicles, and go to step 3; otherwise, stop.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690" y="5052291"/>
            <a:ext cx="802467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Path marginal cost </a:t>
            </a:r>
            <a:r>
              <a:rPr lang="en-US" dirty="0"/>
              <a:t>is probably related to the </a:t>
            </a:r>
            <a:r>
              <a:rPr lang="en-US" b="1" dirty="0" err="1">
                <a:solidFill>
                  <a:srgbClr val="C00000"/>
                </a:solidFill>
              </a:rPr>
              <a:t>Lagrangian</a:t>
            </a:r>
            <a:r>
              <a:rPr lang="en-US" b="1" dirty="0">
                <a:solidFill>
                  <a:srgbClr val="C00000"/>
                </a:solidFill>
              </a:rPr>
              <a:t> multipliers</a:t>
            </a:r>
            <a:r>
              <a:rPr lang="en-US" dirty="0"/>
              <a:t> in ADMM and the </a:t>
            </a:r>
            <a:r>
              <a:rPr lang="en-US" b="1" dirty="0">
                <a:solidFill>
                  <a:srgbClr val="C00000"/>
                </a:solidFill>
              </a:rPr>
              <a:t>dual prices </a:t>
            </a:r>
            <a:r>
              <a:rPr lang="en-US" dirty="0"/>
              <a:t>in </a:t>
            </a:r>
            <a:r>
              <a:rPr lang="en-US" dirty="0" err="1"/>
              <a:t>Dantzig</a:t>
            </a:r>
            <a:r>
              <a:rPr lang="en-US" dirty="0"/>
              <a:t>-Wolfe decomposition.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4110003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481909"/>
            <a:ext cx="7871723" cy="4434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0525" y="1112577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Capture queue spillback: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3455" y="189895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525" y="10535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3696452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01450"/>
              </p:ext>
            </p:extLst>
          </p:nvPr>
        </p:nvGraphicFramePr>
        <p:xfrm>
          <a:off x="635192" y="2954897"/>
          <a:ext cx="7774171" cy="227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7" name="Visio" r:id="rId3" imgW="6231211" imgH="1820232" progId="Visio.Drawing.11">
                  <p:embed/>
                </p:oleObj>
              </mc:Choice>
              <mc:Fallback>
                <p:oleObj name="Visio" r:id="rId3" imgW="6231211" imgH="18202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92" y="2954897"/>
                        <a:ext cx="7774171" cy="2274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84909" y="1212888"/>
            <a:ext cx="7924454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There are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 vehicles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and each vehicle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picks up one passenger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origin node 1 to destination node 4.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Our goal is to minimize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total vehicle travel cost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by using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Dantzig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-Wolfe decomposition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approach. </a:t>
            </a:r>
            <a:endParaRPr lang="en-US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190057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860674"/>
                  </p:ext>
                </p:extLst>
              </p:nvPr>
            </p:nvGraphicFramePr>
            <p:xfrm>
              <a:off x="507999" y="1857686"/>
              <a:ext cx="7721601" cy="3545811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0640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3915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541838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166046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Iteration 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Sub problem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New column: path 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4294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Iteration 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Sub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4294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Iteration 3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Sub problem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3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8488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=14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Iteration 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Sub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48488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sub>
                              </m:sSub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=14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860674"/>
                  </p:ext>
                </p:extLst>
              </p:nvPr>
            </p:nvGraphicFramePr>
            <p:xfrm>
              <a:off x="507999" y="1857686"/>
              <a:ext cx="7721601" cy="3545811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064063"/>
                    <a:gridCol w="1239155"/>
                    <a:gridCol w="5418383"/>
                  </a:tblGrid>
                  <a:tr h="228283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Iteration 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Sub problem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New column: path 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</a:tr>
                  <a:tr h="54470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019" marR="68019" marT="0" marB="0" anchor="ctr">
                        <a:blipFill rotWithShape="0">
                          <a:blip r:embed="rId2"/>
                          <a:stretch>
                            <a:fillRect l="-42520" t="-51685" r="-225" b="-532584"/>
                          </a:stretch>
                        </a:blipFill>
                      </a:tcPr>
                    </a:tc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Iteration 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Sub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</a:tr>
                  <a:tr h="54470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019" marR="68019" marT="0" marB="0" anchor="ctr">
                        <a:blipFill rotWithShape="0">
                          <a:blip r:embed="rId2"/>
                          <a:stretch>
                            <a:fillRect l="-42520" t="-222472" r="-225" b="-361798"/>
                          </a:stretch>
                        </a:blipFill>
                      </a:tcPr>
                    </a:tc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Iteration 3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Sub problem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3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</a:tr>
                  <a:tr h="54470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019" marR="68019" marT="0" marB="0" anchor="ctr">
                        <a:blipFill rotWithShape="0">
                          <a:blip r:embed="rId2"/>
                          <a:stretch>
                            <a:fillRect l="-42520" t="-387778" r="-225" b="-188889"/>
                          </a:stretch>
                        </a:blipFill>
                      </a:tcPr>
                    </a:tc>
                  </a:tr>
                  <a:tr h="379572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Iteration 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Sub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New column: path 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</a:tr>
                  <a:tr h="54470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Master problem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019" marR="6801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019" marR="68019" marT="0" marB="0" anchor="ctr">
                        <a:blipFill rotWithShape="0">
                          <a:blip r:embed="rId2"/>
                          <a:stretch>
                            <a:fillRect l="-42520" t="-556667" r="-225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90525" y="5608530"/>
                <a:ext cx="8063345" cy="685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he reduced cost is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4+5−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−14=0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and reach the optimal solution.</a:t>
                </a:r>
                <a:endParaRPr lang="en-US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5608530"/>
                <a:ext cx="8063345" cy="685059"/>
              </a:xfrm>
              <a:prstGeom prst="rect">
                <a:avLst/>
              </a:prstGeom>
              <a:blipFill rotWithShape="0">
                <a:blip r:embed="rId3"/>
                <a:stretch>
                  <a:fillRect l="-605" t="-4464" r="-68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1395" y="984008"/>
                <a:ext cx="7847967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of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total demand;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dual price of capacity constraint of link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the dual price of path flow weight constraint.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5" y="984008"/>
                <a:ext cx="7847967" cy="668645"/>
              </a:xfrm>
              <a:prstGeom prst="rect">
                <a:avLst/>
              </a:prstGeom>
              <a:blipFill rotWithShape="0">
                <a:blip r:embed="rId4"/>
                <a:stretch>
                  <a:fillRect l="-622" t="-3636" r="-12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48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0" y="1629447"/>
            <a:ext cx="3348255" cy="380688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9293" y="5549597"/>
            <a:ext cx="207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Sioux Falls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61696"/>
              </p:ext>
            </p:extLst>
          </p:nvPr>
        </p:nvGraphicFramePr>
        <p:xfrm>
          <a:off x="4276915" y="1525301"/>
          <a:ext cx="4036291" cy="423567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853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3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links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trip requests (pickup and drop-off with time</a:t>
                      </a:r>
                      <a:r>
                        <a:rPr lang="en-US" sz="1800" u="none" strike="noStrike" baseline="0" dirty="0">
                          <a:effectLst/>
                        </a:rPr>
                        <a:t> windows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available autonomous vehicles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3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depots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optimization time horizon (time unit)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Vehicle capacity (person)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31" y="5935899"/>
            <a:ext cx="604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Source code: https://github.com/TonyLiu2015/VRPLite-DW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310" y="921255"/>
            <a:ext cx="782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Requests with </a:t>
            </a:r>
            <a:r>
              <a:rPr lang="en-US" dirty="0">
                <a:solidFill>
                  <a:srgbClr val="C00000"/>
                </a:solidFill>
              </a:rPr>
              <a:t>pickup and drop-off and time windows </a:t>
            </a:r>
            <a:r>
              <a:rPr lang="en-US" dirty="0"/>
              <a:t>under capacitated networks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3508634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38202"/>
              </p:ext>
            </p:extLst>
          </p:nvPr>
        </p:nvGraphicFramePr>
        <p:xfrm>
          <a:off x="550135" y="1399243"/>
          <a:ext cx="7762590" cy="420722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37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3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37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37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9376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642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Vehicle_No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Vehicle_No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Vehicle_No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Passenger_No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[15]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[20]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[23]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[8]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[26]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[25]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[16]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[22]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[7]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[18]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[2]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[4]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[11]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[5]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[29]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[3]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[24]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[28]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[12]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[14]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[17]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[27]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[13]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4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[21]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[30]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[6]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2018" y="1029916"/>
            <a:ext cx="230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feasible solution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3687332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4230" y="958304"/>
            <a:ext cx="7488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</a:rPr>
              <a:t>Dantzig</a:t>
            </a:r>
            <a:r>
              <a:rPr lang="en-US" sz="2000" b="1" dirty="0">
                <a:solidFill>
                  <a:srgbClr val="002060"/>
                </a:solidFill>
              </a:rPr>
              <a:t>-Wolfe decomposition algorithm solution: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39515"/>
              </p:ext>
            </p:extLst>
          </p:nvPr>
        </p:nvGraphicFramePr>
        <p:xfrm>
          <a:off x="581173" y="2598525"/>
          <a:ext cx="7571247" cy="14504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25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5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97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260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Number of required vehicles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Total travel cost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Initial solution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vehicle carrying capacity is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967.5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vehicle carrying capacity is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869.5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4230" y="1409483"/>
            <a:ext cx="80851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Each passenger has specific pickup and drop-off location and time windows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vehicle benefit </a:t>
            </a:r>
            <a:r>
              <a:rPr lang="en-US" sz="1600" dirty="0"/>
              <a:t>of serving one passenger is 20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C00000"/>
                </a:solidFill>
              </a:rPr>
              <a:t>vehicle waiting cost </a:t>
            </a:r>
            <a:r>
              <a:rPr lang="en-US" sz="1600" dirty="0"/>
              <a:t>is the half of the waiting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5" y="4138507"/>
            <a:ext cx="81438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1600" dirty="0"/>
              <a:t>Take </a:t>
            </a:r>
            <a:r>
              <a:rPr lang="en-US" sz="1600" b="1" dirty="0">
                <a:solidFill>
                  <a:srgbClr val="C00000"/>
                </a:solidFill>
              </a:rPr>
              <a:t>vehicle 9 </a:t>
            </a:r>
            <a:r>
              <a:rPr lang="en-US" sz="1600" dirty="0"/>
              <a:t>as an example: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 initial solution:  picks up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;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Vehicle carrying capacity is 1: picks up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-&gt; picks up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</a:p>
          <a:p>
            <a:pPr marL="214313" indent="-214313">
              <a:lnSpc>
                <a:spcPts val="26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Vehicle carrying capacity is 2: picks up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 -&gt; drops off passenger </a:t>
            </a:r>
            <a:r>
              <a:rPr lang="en-US" sz="1600" dirty="0">
                <a:solidFill>
                  <a:srgbClr val="C00000"/>
                </a:solidFill>
              </a:rPr>
              <a:t>17</a:t>
            </a:r>
            <a:r>
              <a:rPr lang="en-US" sz="1600" dirty="0"/>
              <a:t>-&gt; picks up passenger </a:t>
            </a:r>
            <a:r>
              <a:rPr lang="en-US" sz="1600" dirty="0">
                <a:solidFill>
                  <a:srgbClr val="C00000"/>
                </a:solidFill>
              </a:rPr>
              <a:t>30</a:t>
            </a:r>
            <a:r>
              <a:rPr lang="en-US" sz="1600" dirty="0"/>
              <a:t>-&gt; picks up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-&gt; drops off passenger </a:t>
            </a:r>
            <a:r>
              <a:rPr lang="en-US" sz="1600" dirty="0">
                <a:solidFill>
                  <a:srgbClr val="C00000"/>
                </a:solidFill>
              </a:rPr>
              <a:t>29</a:t>
            </a:r>
            <a:r>
              <a:rPr lang="en-US" sz="1600" dirty="0"/>
              <a:t>-&gt; drops off passenger </a:t>
            </a:r>
            <a:r>
              <a:rPr lang="en-US" sz="1600" dirty="0">
                <a:solidFill>
                  <a:srgbClr val="C00000"/>
                </a:solidFill>
              </a:rPr>
              <a:t>30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101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452" y="945445"/>
            <a:ext cx="4907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1" dirty="0">
                <a:solidFill>
                  <a:srgbClr val="800000"/>
                </a:solidFill>
              </a:rPr>
              <a:t>Traffic Assignment Problem: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Input: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Network</a:t>
            </a:r>
            <a:r>
              <a:rPr lang="en-US" sz="1600" dirty="0"/>
              <a:t>: Physical traffic network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Road capacity</a:t>
            </a:r>
            <a:r>
              <a:rPr lang="en-US" sz="1600" dirty="0"/>
              <a:t>: capture road congestions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Origin and Destination</a:t>
            </a:r>
            <a:r>
              <a:rPr lang="en-US" sz="1600" dirty="0"/>
              <a:t>: vehicle has the same origin and destination with the assigned passengers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Goal: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800000"/>
                </a:solidFill>
              </a:rPr>
              <a:t>System Optimal or User Equilibrium 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Output: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sz="1600" dirty="0"/>
              <a:t>continuous vehicle flow on links/paths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975" y="1350532"/>
            <a:ext cx="4010669" cy="4235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46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27" t="870" b="2029"/>
          <a:stretch/>
        </p:blipFill>
        <p:spPr>
          <a:xfrm>
            <a:off x="1744309" y="1274618"/>
            <a:ext cx="3842028" cy="494302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16051"/>
              </p:ext>
            </p:extLst>
          </p:nvPr>
        </p:nvGraphicFramePr>
        <p:xfrm>
          <a:off x="4878535" y="1988087"/>
          <a:ext cx="3545900" cy="21336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227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6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6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8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 of links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5431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8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optimization time horizon (time unit)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7388" y="3273047"/>
            <a:ext cx="18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4231" y="925781"/>
            <a:ext cx="801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Requests with </a:t>
            </a:r>
            <a:r>
              <a:rPr lang="en-US" sz="2000" dirty="0">
                <a:solidFill>
                  <a:srgbClr val="C00000"/>
                </a:solidFill>
              </a:rPr>
              <a:t>pickup only and time windows </a:t>
            </a:r>
            <a:r>
              <a:rPr lang="en-US" sz="2000" dirty="0"/>
              <a:t>under capacitated networks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</p:spTree>
    <p:extLst>
      <p:ext uri="{BB962C8B-B14F-4D97-AF65-F5344CB8AC3E}">
        <p14:creationId xmlns:p14="http://schemas.microsoft.com/office/powerpoint/2010/main" val="1017396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 A: Prior generation of column pool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562" y="1407497"/>
            <a:ext cx="7810038" cy="4847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Scenario 1: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Sample data set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 pairs of vehicle groups and passenger groups.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Each pair has 243 vehicles and 387 passengers trip requests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space-time arc capacity in each minute is 5.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Vehicle carrying capacity is 1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2430 binary variables and 332,160 constraints</a:t>
            </a: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Scenario 2: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Sample data set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 pair of vehicle groups and passengers groups.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Each pair has 243 vehicles and 387 passengers trip requests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space-time arc capacity in each minute is 5.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Vehicle carrying capacity is 1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4860 binary variables and 338,460 constraints</a:t>
            </a:r>
          </a:p>
        </p:txBody>
      </p:sp>
    </p:spTree>
    <p:extLst>
      <p:ext uri="{BB962C8B-B14F-4D97-AF65-F5344CB8AC3E}">
        <p14:creationId xmlns:p14="http://schemas.microsoft.com/office/powerpoint/2010/main" val="2094005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Solution from Agent-based ADMM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562" y="1407497"/>
            <a:ext cx="7810038" cy="4674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Scenario 1: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1789 vehicles find their paths/columns to serve 1084 passengers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23,357 space-time arcs are generated based on vehicles’ space-time paths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time: about 70 seconds each iteration</a:t>
            </a: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Scenario 2: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3686 vehicles find their paths/columns to serve 2226 passengers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36,454 space-time arcs are generated based on vehicles’ space-time paths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time: about 140 seconds each iteration</a:t>
            </a: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passenger has a specific pickup location, time window and destination, and vehicle can only pick up passengers within a same pair of groups.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748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 B: Flow-based ADMM implemented by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9562" y="1407497"/>
            <a:ext cx="7810038" cy="4378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1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1084 passenger groups and each passenger group has 4 passenger trip requests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space-time arc capacity in each minute is 35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1789 positive continuous variables and 24,441 constraints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time: 700 CPU seconds for running 250 iterations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288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2226 passenger groups and each passenger group has 2 passenger trip requests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space-time arc capacity in each minute is 35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3686 positive continuous variables and 38,680 constraints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time: 2735 CPU seconds to finish 250 iterations</a:t>
            </a:r>
          </a:p>
        </p:txBody>
      </p:sp>
    </p:spTree>
    <p:extLst>
      <p:ext uri="{BB962C8B-B14F-4D97-AF65-F5344CB8AC3E}">
        <p14:creationId xmlns:p14="http://schemas.microsoft.com/office/powerpoint/2010/main" val="257258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54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875616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4231" y="1271885"/>
                <a:ext cx="8033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Case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1" y="1271885"/>
                <a:ext cx="80339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07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4644" y="5909628"/>
            <a:ext cx="6128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Solution of each iteration of ADMM in three cases and CPLEX </a:t>
            </a:r>
            <a:endParaRPr 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8200"/>
              </p:ext>
            </p:extLst>
          </p:nvPr>
        </p:nvGraphicFramePr>
        <p:xfrm>
          <a:off x="623606" y="1632029"/>
          <a:ext cx="7053847" cy="434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Visio" r:id="rId5" imgW="7774210" imgH="5069304" progId="Visio.Drawing.11">
                  <p:embed/>
                </p:oleObj>
              </mc:Choice>
              <mc:Fallback>
                <p:oleObj name="Visio" r:id="rId5" imgW="7774210" imgH="50693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606" y="1632029"/>
                        <a:ext cx="7053847" cy="4340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465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55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044" y="5602084"/>
            <a:ext cx="6128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Comparison of objective values of upper bound and CPLEX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951465"/>
              </p:ext>
            </p:extLst>
          </p:nvPr>
        </p:nvGraphicFramePr>
        <p:xfrm>
          <a:off x="1136614" y="1489039"/>
          <a:ext cx="6280601" cy="411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Visio" r:id="rId4" imgW="7774210" imgH="5069304" progId="Visio.Drawing.11">
                  <p:embed/>
                </p:oleObj>
              </mc:Choice>
              <mc:Fallback>
                <p:oleObj name="Visio" r:id="rId4" imgW="7774210" imgH="50693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14" y="1489039"/>
                        <a:ext cx="6280601" cy="411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713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56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4655" y="5802493"/>
            <a:ext cx="61283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Visualization of congested nodes in experiment 1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178029"/>
              </p:ext>
            </p:extLst>
          </p:nvPr>
        </p:nvGraphicFramePr>
        <p:xfrm>
          <a:off x="1185950" y="1363557"/>
          <a:ext cx="6681440" cy="446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Visio" r:id="rId4" imgW="19661356" imgH="13145328" progId="Visio.Drawing.11">
                  <p:embed/>
                </p:oleObj>
              </mc:Choice>
              <mc:Fallback>
                <p:oleObj name="Visio" r:id="rId4" imgW="19661356" imgH="1314532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950" y="1363557"/>
                        <a:ext cx="6681440" cy="4466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0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29609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5453" y="1266594"/>
                <a:ext cx="8033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Case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53" y="1266594"/>
                <a:ext cx="80339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83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43316" y="5877047"/>
            <a:ext cx="6128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Solution of each iteration of ADMM in three cases and CPLEX </a:t>
            </a:r>
            <a:endParaRPr 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426767"/>
              </p:ext>
            </p:extLst>
          </p:nvPr>
        </p:nvGraphicFramePr>
        <p:xfrm>
          <a:off x="883773" y="1642027"/>
          <a:ext cx="6786283" cy="423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Visio" r:id="rId5" imgW="7835584" imgH="5111640" progId="Visio.Drawing.11">
                  <p:embed/>
                </p:oleObj>
              </mc:Choice>
              <mc:Fallback>
                <p:oleObj name="Visio" r:id="rId5" imgW="7835584" imgH="51116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73" y="1642027"/>
                        <a:ext cx="6786283" cy="4235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4102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29609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5453" y="1266594"/>
                <a:ext cx="80339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Case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; 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53" y="1266594"/>
                <a:ext cx="80339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83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517396"/>
              </p:ext>
            </p:extLst>
          </p:nvPr>
        </p:nvGraphicFramePr>
        <p:xfrm>
          <a:off x="1169077" y="1690074"/>
          <a:ext cx="6275294" cy="410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Visio" r:id="rId5" imgW="7774210" imgH="5069304" progId="Visio.Drawing.11">
                  <p:embed/>
                </p:oleObj>
              </mc:Choice>
              <mc:Fallback>
                <p:oleObj name="Visio" r:id="rId5" imgW="7774210" imgH="50693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077" y="1690074"/>
                        <a:ext cx="6275294" cy="4107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316044" y="5790343"/>
            <a:ext cx="6128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Comparison of objective values of upper bound and CPLEX </a:t>
            </a:r>
          </a:p>
        </p:txBody>
      </p:sp>
    </p:spTree>
    <p:extLst>
      <p:ext uri="{BB962C8B-B14F-4D97-AF65-F5344CB8AC3E}">
        <p14:creationId xmlns:p14="http://schemas.microsoft.com/office/powerpoint/2010/main" val="3412325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59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0525" y="831848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231" y="980684"/>
            <a:ext cx="744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Experiment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231" y="338517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6. Discussion and Preliminary Experiments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4655" y="5802493"/>
            <a:ext cx="61283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Visualization of congested nodes in experiment 2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250257"/>
              </p:ext>
            </p:extLst>
          </p:nvPr>
        </p:nvGraphicFramePr>
        <p:xfrm>
          <a:off x="1064823" y="1377962"/>
          <a:ext cx="6685313" cy="4375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Visio" r:id="rId4" imgW="20345332" imgH="13295664" progId="Visio.Drawing.11">
                  <p:embed/>
                </p:oleObj>
              </mc:Choice>
              <mc:Fallback>
                <p:oleObj name="Visio" r:id="rId4" imgW="20345332" imgH="1329566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823" y="1377962"/>
                        <a:ext cx="6685313" cy="4375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70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777205"/>
              </p:ext>
            </p:extLst>
          </p:nvPr>
        </p:nvGraphicFramePr>
        <p:xfrm>
          <a:off x="375453" y="1632546"/>
          <a:ext cx="8214364" cy="440231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294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8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1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812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Travel Demand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Vehicle Supply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Infrastructure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815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Trip request</a:t>
                      </a:r>
                      <a:r>
                        <a:rPr lang="en-US" sz="1800" b="0" dirty="0">
                          <a:effectLst/>
                        </a:rPr>
                        <a:t>: origin and destination with self-owned vehicles or submit pickup and drop-off locations with time windows for mobility providers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Trip privacy</a:t>
                      </a:r>
                      <a:r>
                        <a:rPr lang="en-US" sz="1800" b="0" dirty="0">
                          <a:effectLst/>
                        </a:rPr>
                        <a:t>: alone or rideshare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Trip mode</a:t>
                      </a:r>
                      <a:r>
                        <a:rPr lang="en-US" sz="1800" b="0" dirty="0">
                          <a:effectLst/>
                        </a:rPr>
                        <a:t>: single mode or multiple modes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Driving mode</a:t>
                      </a:r>
                      <a:r>
                        <a:rPr lang="en-US" sz="1800" dirty="0">
                          <a:effectLst/>
                        </a:rPr>
                        <a:t>: self-driving or human-driven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Routing behavior</a:t>
                      </a:r>
                      <a:r>
                        <a:rPr lang="en-US" sz="1800" dirty="0">
                          <a:effectLst/>
                        </a:rPr>
                        <a:t>: selfish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 coordinated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Ownership</a:t>
                      </a:r>
                      <a:r>
                        <a:rPr lang="en-US" sz="1800" dirty="0">
                          <a:effectLst/>
                        </a:rPr>
                        <a:t>: household or mobility providers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Link/Lane capacity </a:t>
                      </a:r>
                      <a:r>
                        <a:rPr lang="en-US" sz="1800" dirty="0">
                          <a:effectLst/>
                        </a:rPr>
                        <a:t>change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Sensor and communication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(V2V, V2I)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Smart Transportation network</a:t>
                      </a:r>
                      <a:r>
                        <a:rPr lang="en-US" sz="1800" dirty="0">
                          <a:effectLst/>
                        </a:rPr>
                        <a:t> (road, parking, depots, bus line, rail transit line, etc.)</a:t>
                      </a:r>
                    </a:p>
                    <a:p>
                      <a:pPr marL="342900" marR="0" lvl="0" indent="-34290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8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5453" y="1119666"/>
            <a:ext cx="636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Uncertain elements from the current to the future</a:t>
            </a:r>
          </a:p>
        </p:txBody>
      </p:sp>
    </p:spTree>
    <p:extLst>
      <p:ext uri="{BB962C8B-B14F-4D97-AF65-F5344CB8AC3E}">
        <p14:creationId xmlns:p14="http://schemas.microsoft.com/office/powerpoint/2010/main" val="313787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644959" y="2215986"/>
            <a:ext cx="3371850" cy="3386138"/>
            <a:chOff x="1824" y="633"/>
            <a:chExt cx="2834" cy="2849"/>
          </a:xfrm>
        </p:grpSpPr>
        <p:sp>
          <p:nvSpPr>
            <p:cNvPr id="7" name="Puzzle3"/>
            <p:cNvSpPr>
              <a:spLocks noEditPoints="1" noChangeArrowheads="1"/>
            </p:cNvSpPr>
            <p:nvPr/>
          </p:nvSpPr>
          <p:spPr bwMode="gray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" name="Puzzle2"/>
            <p:cNvSpPr>
              <a:spLocks noEditPoints="1" noChangeArrowheads="1"/>
            </p:cNvSpPr>
            <p:nvPr/>
          </p:nvSpPr>
          <p:spPr bwMode="gray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0" name="Puzzle4"/>
            <p:cNvSpPr>
              <a:spLocks noEditPoints="1" noChangeArrowheads="1"/>
            </p:cNvSpPr>
            <p:nvPr/>
          </p:nvSpPr>
          <p:spPr bwMode="gray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51373"/>
                    <a:invGamma/>
                  </a:schemeClr>
                </a:gs>
              </a:gsLst>
              <a:lin ang="189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2" name="Puzzle1"/>
            <p:cNvSpPr>
              <a:spLocks noEditPoints="1" noChangeArrowheads="1"/>
            </p:cNvSpPr>
            <p:nvPr/>
          </p:nvSpPr>
          <p:spPr bwMode="gray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57150">
              <a:solidFill>
                <a:srgbClr val="FFFFFF"/>
              </a:solidFill>
              <a:miter lim="800000"/>
              <a:headEnd/>
              <a:tailEnd/>
            </a:ln>
            <a:effectLst>
              <a:outerShdw dist="135003" dir="2471156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424240" y="4346436"/>
            <a:ext cx="172535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 err="1">
                <a:solidFill>
                  <a:srgbClr val="5F5F5F"/>
                </a:solidFill>
              </a:rPr>
              <a:t>Dantzig</a:t>
            </a:r>
            <a:r>
              <a:rPr lang="en-US" altLang="zh-CN" sz="1600" b="1" dirty="0">
                <a:solidFill>
                  <a:srgbClr val="5F5F5F"/>
                </a:solidFill>
              </a:rPr>
              <a:t>-Wolfe decomposition algorithm</a:t>
            </a:r>
          </a:p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, ADMM and Projected Gradient method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584373" y="2193624"/>
            <a:ext cx="20589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Space-time-state network construction and network flow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525" y="1216306"/>
            <a:ext cx="23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Required knowledge: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551511" y="1744566"/>
            <a:ext cx="1828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Dynamic Traffic Assignment and Vehicle Routing Problem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005928" y="4046948"/>
            <a:ext cx="165890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5F5F5F"/>
                </a:solidFill>
              </a:rPr>
              <a:t>Time-dependent State-dependent shortest path problem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90525" y="95192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231" y="45859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7. Summary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7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61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0525" y="822612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31" y="329281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598" y="1063977"/>
            <a:ext cx="80188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Space-time-state network flow models and vehicle routing problem:</a:t>
            </a:r>
          </a:p>
          <a:p>
            <a:pPr lvl="1" algn="just"/>
            <a:r>
              <a:rPr lang="en-US" sz="1200" dirty="0"/>
              <a:t>1. </a:t>
            </a:r>
            <a:r>
              <a:rPr lang="en-US" sz="1200" dirty="0" err="1"/>
              <a:t>Mahmoudi</a:t>
            </a:r>
            <a:r>
              <a:rPr lang="en-US" sz="1200" dirty="0"/>
              <a:t>, M. and Zhou, X., 2016. Finding optimal solutions for vehicle routing problem with pickup and delivery services with time windows: A dynamic programming approach based on state–space–time network representations. Transportation Research Part B: Methodological, 89, 19-42.</a:t>
            </a:r>
          </a:p>
          <a:p>
            <a:pPr lvl="1" algn="just"/>
            <a:r>
              <a:rPr lang="en-US" sz="1200" dirty="0"/>
              <a:t>2. Liu, J., Kang, J., Zhou, X., </a:t>
            </a:r>
            <a:r>
              <a:rPr lang="en-US" sz="1200" dirty="0" err="1"/>
              <a:t>Pendyala</a:t>
            </a:r>
            <a:r>
              <a:rPr lang="en-US" sz="1200" dirty="0"/>
              <a:t>, R., 2018. Network-oriented household activity pattern problem for system optimization. Transportation Research Part C 94, </a:t>
            </a:r>
            <a:r>
              <a:rPr lang="en-US" sz="1200" dirty="0">
                <a:hlinkClick r:id="rId2" tooltip="Persistent link using digital object identifier"/>
              </a:rPr>
              <a:t>250-269</a:t>
            </a:r>
            <a:endParaRPr lang="en-US" sz="1200" dirty="0"/>
          </a:p>
          <a:p>
            <a:pPr lvl="1" algn="just"/>
            <a:r>
              <a:rPr lang="en-US" sz="1200" dirty="0"/>
              <a:t>3. Zhou, X., Tong, L., </a:t>
            </a:r>
            <a:r>
              <a:rPr lang="en-US" sz="1200" dirty="0" err="1"/>
              <a:t>Mahmoudi</a:t>
            </a:r>
            <a:r>
              <a:rPr lang="en-US" sz="1200" dirty="0"/>
              <a:t>, M., </a:t>
            </a:r>
            <a:r>
              <a:rPr lang="en-US" sz="1200" dirty="0" err="1"/>
              <a:t>Zhuge</a:t>
            </a:r>
            <a:r>
              <a:rPr lang="en-US" sz="1200" dirty="0"/>
              <a:t>, L., Yao, Y., Zhang, Y., Shang, P., Liu, J. and Shi, T., 2018. Open-source </a:t>
            </a:r>
            <a:r>
              <a:rPr lang="en-US" sz="1200" dirty="0" err="1"/>
              <a:t>VRPLite</a:t>
            </a:r>
            <a:r>
              <a:rPr lang="en-US" sz="1200" dirty="0"/>
              <a:t> Package for Vehicle Routing with Pickup and Delivery: A Path Finding Engine for Scheduled Transportation Systems. Urban Rail Transit, 4(2), 68-85.</a:t>
            </a:r>
          </a:p>
          <a:p>
            <a:pPr lvl="1"/>
            <a:endParaRPr lang="en-US" sz="1600" dirty="0"/>
          </a:p>
          <a:p>
            <a:r>
              <a:rPr lang="en-US" b="1" dirty="0">
                <a:solidFill>
                  <a:srgbClr val="C00000"/>
                </a:solidFill>
              </a:rPr>
              <a:t> Dynamic Traffic Assignment and Traffic flow model:</a:t>
            </a:r>
          </a:p>
          <a:p>
            <a:pPr lvl="1" algn="just"/>
            <a:r>
              <a:rPr lang="en-US" sz="1200" dirty="0"/>
              <a:t>4. Lu, C.C., Liu, J., Qu, Y., </a:t>
            </a:r>
            <a:r>
              <a:rPr lang="en-US" sz="1200" dirty="0" err="1"/>
              <a:t>Peeta</a:t>
            </a:r>
            <a:r>
              <a:rPr lang="en-US" sz="1200" dirty="0"/>
              <a:t>, S., </a:t>
            </a:r>
            <a:r>
              <a:rPr lang="en-US" sz="1200" dirty="0" err="1"/>
              <a:t>Rouphail</a:t>
            </a:r>
            <a:r>
              <a:rPr lang="en-US" sz="1200" dirty="0"/>
              <a:t>, N.M. and Zhou, X., 2016. Eco-system optimal time-dependent flow assignment in a congested network. </a:t>
            </a:r>
            <a:r>
              <a:rPr lang="en-US" sz="1200" i="1" dirty="0"/>
              <a:t>Transportation Research Part B: Methodological</a:t>
            </a:r>
            <a:r>
              <a:rPr lang="en-US" sz="1200" dirty="0"/>
              <a:t>, </a:t>
            </a:r>
            <a:r>
              <a:rPr lang="en-US" sz="1200" i="1" dirty="0"/>
              <a:t>94</a:t>
            </a:r>
            <a:r>
              <a:rPr lang="en-US" sz="1200" dirty="0"/>
              <a:t>, pp.217-239.</a:t>
            </a:r>
          </a:p>
          <a:p>
            <a:pPr lvl="1" algn="just"/>
            <a:r>
              <a:rPr lang="en-US" sz="1200" dirty="0"/>
              <a:t>5. Zhou, X. and Taylor, J., 2014. </a:t>
            </a:r>
            <a:r>
              <a:rPr lang="en-US" sz="1200" dirty="0" err="1"/>
              <a:t>DTALite</a:t>
            </a:r>
            <a:r>
              <a:rPr lang="en-US" sz="1200" dirty="0"/>
              <a:t>: A queue-based mesoscopic traffic simulator for fast model evaluation and calibration. </a:t>
            </a:r>
            <a:r>
              <a:rPr lang="en-US" sz="1200" i="1" dirty="0"/>
              <a:t>Cogent Engineering</a:t>
            </a:r>
            <a:r>
              <a:rPr lang="en-US" sz="1200" dirty="0"/>
              <a:t>, </a:t>
            </a:r>
            <a:r>
              <a:rPr lang="en-US" sz="1200" i="1" dirty="0"/>
              <a:t>1</a:t>
            </a:r>
            <a:r>
              <a:rPr lang="en-US" sz="1200" dirty="0"/>
              <a:t>(1), p.961345.</a:t>
            </a:r>
          </a:p>
          <a:p>
            <a:pPr lvl="1"/>
            <a:endParaRPr lang="en-US" sz="1600" dirty="0"/>
          </a:p>
          <a:p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Dantzig</a:t>
            </a:r>
            <a:r>
              <a:rPr lang="en-US" b="1" dirty="0">
                <a:solidFill>
                  <a:srgbClr val="C00000"/>
                </a:solidFill>
              </a:rPr>
              <a:t>-Wolfe Decomposition algorithm</a:t>
            </a:r>
          </a:p>
          <a:p>
            <a:pPr lvl="1"/>
            <a:r>
              <a:rPr lang="en-US" sz="1200" dirty="0"/>
              <a:t>6. </a:t>
            </a:r>
            <a:r>
              <a:rPr lang="en-US" sz="1200" dirty="0">
                <a:hlinkClick r:id="rId3"/>
              </a:rPr>
              <a:t>https://en.wikipedia.org/wiki/Dantzig%E2%80%93Wolfe_decomposition</a:t>
            </a:r>
            <a:endParaRPr lang="en-US" sz="1200" dirty="0"/>
          </a:p>
          <a:p>
            <a:pPr lvl="1"/>
            <a:endParaRPr lang="en-US" sz="1600" dirty="0"/>
          </a:p>
          <a:p>
            <a:r>
              <a:rPr lang="en-US" b="1" dirty="0">
                <a:solidFill>
                  <a:srgbClr val="C00000"/>
                </a:solidFill>
              </a:rPr>
              <a:t> Alternating Direction Method of Multipliers (ADMM)</a:t>
            </a:r>
          </a:p>
          <a:p>
            <a:pPr lvl="1"/>
            <a:r>
              <a:rPr lang="en-US" sz="1200" dirty="0"/>
              <a:t>7. </a:t>
            </a:r>
            <a:r>
              <a:rPr lang="en-US" sz="1200" dirty="0">
                <a:hlinkClick r:id="rId4"/>
              </a:rPr>
              <a:t>https://web.stanford.edu/~boyd/papers/pdf/admm_slides.pdf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5" y="778741"/>
            <a:ext cx="7827818" cy="4396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1" y="5830439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3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453" y="1824591"/>
            <a:ext cx="3420692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0070C0"/>
                </a:solidFill>
              </a:rPr>
              <a:t>Keywords: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Physical traffic network </a:t>
            </a:r>
            <a:r>
              <a:rPr lang="en-US" dirty="0"/>
              <a:t>to consider </a:t>
            </a:r>
            <a:r>
              <a:rPr lang="en-US" b="1" dirty="0"/>
              <a:t>traffic congestion</a:t>
            </a:r>
            <a:endParaRPr lang="en-US" dirty="0"/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Trip requests</a:t>
            </a:r>
            <a:r>
              <a:rPr lang="en-US" dirty="0"/>
              <a:t> with Pickup and delivery with time windows 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Autonomous vehicles with carrying capacity </a:t>
            </a:r>
            <a:r>
              <a:rPr lang="en-US" dirty="0"/>
              <a:t>for ride sharing</a:t>
            </a:r>
          </a:p>
          <a:p>
            <a:pPr marL="214313" indent="-214313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b="1" dirty="0"/>
              <a:t>Central control (System optimal)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26" y="1855391"/>
            <a:ext cx="5200254" cy="4110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1424" y="1132810"/>
            <a:ext cx="798471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Special scenario: integration of travel demand, vehicle supply and infrastructure capacity</a:t>
            </a:r>
          </a:p>
        </p:txBody>
      </p:sp>
    </p:spTree>
    <p:extLst>
      <p:ext uri="{BB962C8B-B14F-4D97-AF65-F5344CB8AC3E}">
        <p14:creationId xmlns:p14="http://schemas.microsoft.com/office/powerpoint/2010/main" val="25544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616" y="1207045"/>
            <a:ext cx="4369949" cy="48620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168139"/>
            <a:ext cx="231895" cy="280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47" y="4875711"/>
            <a:ext cx="231895" cy="2803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378" y="4326954"/>
            <a:ext cx="231895" cy="280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47" y="4194482"/>
            <a:ext cx="231895" cy="2803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01" y="4388755"/>
            <a:ext cx="231895" cy="280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26" y="2052684"/>
            <a:ext cx="231895" cy="280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894" y="2757531"/>
            <a:ext cx="231895" cy="2803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38" y="1381660"/>
            <a:ext cx="231895" cy="2803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4248583"/>
            <a:ext cx="231895" cy="2803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13" y="3636615"/>
            <a:ext cx="231895" cy="2803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55" y="3914690"/>
            <a:ext cx="231895" cy="2803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73" y="2575519"/>
            <a:ext cx="528121" cy="3221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681" y="5168170"/>
            <a:ext cx="528121" cy="322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65" y="5444097"/>
            <a:ext cx="528121" cy="3221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67" y="3510765"/>
            <a:ext cx="528121" cy="322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71" y="3279134"/>
            <a:ext cx="528121" cy="3221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850" y="4901931"/>
            <a:ext cx="528121" cy="322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47" y="1787448"/>
            <a:ext cx="528121" cy="3221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009" y="1797531"/>
            <a:ext cx="528121" cy="3221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5382" y="1570483"/>
            <a:ext cx="3908561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800000"/>
                </a:solidFill>
              </a:rPr>
              <a:t>Key questions: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many autonomous vehicles do we need?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many passengers can we serve?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How to capture the new traffic congestion?</a:t>
            </a:r>
          </a:p>
          <a:p>
            <a:pPr marL="257175" indent="-25717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q"/>
            </a:pPr>
            <a:r>
              <a:rPr lang="en-US" dirty="0"/>
              <a:t>What is the best vehicle routing and vehicle-to-passenger assignment solution?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927" t="870" b="2029"/>
          <a:stretch/>
        </p:blipFill>
        <p:spPr>
          <a:xfrm>
            <a:off x="4804019" y="927851"/>
            <a:ext cx="3842028" cy="49430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9159" y="494156"/>
            <a:ext cx="790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2E3C"/>
                </a:solidFill>
              </a:rPr>
              <a:t>1. Introduction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75453" y="987487"/>
            <a:ext cx="8033910" cy="1940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5791826"/>
            <a:ext cx="1478096" cy="387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22091"/>
              </p:ext>
            </p:extLst>
          </p:nvPr>
        </p:nvGraphicFramePr>
        <p:xfrm>
          <a:off x="518888" y="1393449"/>
          <a:ext cx="4142759" cy="42409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889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2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# of nodes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1320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# of links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5431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optimization time horizon (min)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60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arc capacity each min (vehicle)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35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520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# of passenger groups with same OD and departure time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2226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Total trip requests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4452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14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>
                          <a:effectLst/>
                        </a:rPr>
                        <a:t># of vehicle depots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600" u="none" strike="noStrike" kern="1200" dirty="0">
                          <a:effectLst/>
                        </a:rPr>
                        <a:t>243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73208" y="583626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 Sketch Network</a:t>
            </a:r>
          </a:p>
        </p:txBody>
      </p:sp>
    </p:spTree>
    <p:extLst>
      <p:ext uri="{BB962C8B-B14F-4D97-AF65-F5344CB8AC3E}">
        <p14:creationId xmlns:p14="http://schemas.microsoft.com/office/powerpoint/2010/main" val="3714639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34045</TotalTime>
  <Words>2706</Words>
  <Application>Microsoft Office PowerPoint</Application>
  <PresentationFormat>On-screen Show (4:3)</PresentationFormat>
  <Paragraphs>595</Paragraphs>
  <Slides>62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Gill Sans</vt:lpstr>
      <vt:lpstr>微软雅黑</vt:lpstr>
      <vt:lpstr>Open Sans</vt:lpstr>
      <vt:lpstr>Open Sans Bold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Retrospect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</dc:creator>
  <cp:lastModifiedBy>JIANGTAO LIU (Student)</cp:lastModifiedBy>
  <cp:revision>908</cp:revision>
  <cp:lastPrinted>2019-02-14T06:19:37Z</cp:lastPrinted>
  <dcterms:created xsi:type="dcterms:W3CDTF">2014-11-03T18:53:50Z</dcterms:created>
  <dcterms:modified xsi:type="dcterms:W3CDTF">2019-03-08T17:44:17Z</dcterms:modified>
</cp:coreProperties>
</file>